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6" r:id="rId4"/>
    <p:sldId id="271" r:id="rId5"/>
    <p:sldId id="268" r:id="rId6"/>
    <p:sldId id="269" r:id="rId7"/>
    <p:sldId id="267" r:id="rId8"/>
    <p:sldId id="272" r:id="rId9"/>
    <p:sldId id="27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3088"/>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EA444F-3FD5-AA75-9ACB-F5F9CAA841E3}" v="3" dt="2025-08-15T15:22:13.150"/>
    <p1510:client id="{BC60B2BF-321C-7CC9-DF61-84C225CE5772}" v="970" dt="2025-08-14T07:44:52.7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8/15/2025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10600" y="6315160"/>
            <a:ext cx="2743200" cy="365125"/>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8/15/2025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8/15/2025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8/15/2025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8/15/2025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pic>
        <p:nvPicPr>
          <p:cNvPr id="7" name="Picture 6" descr="Logo&#10;&#10;Description automatically generated">
            <a:extLst>
              <a:ext uri="{FF2B5EF4-FFF2-40B4-BE49-F238E27FC236}">
                <a16:creationId xmlns:a16="http://schemas.microsoft.com/office/drawing/2014/main" id="{3DE3D21D-E925-F5FE-1F5C-C37066C1FF48}"/>
              </a:ext>
            </a:extLst>
          </p:cNvPr>
          <p:cNvPicPr>
            <a:picLocks noChangeAspect="1"/>
          </p:cNvPicPr>
          <p:nvPr userDrawn="1"/>
        </p:nvPicPr>
        <p:blipFill>
          <a:blip r:embed="rId13"/>
          <a:stretch>
            <a:fillRect/>
          </a:stretch>
        </p:blipFill>
        <p:spPr>
          <a:xfrm>
            <a:off x="9731772" y="199050"/>
            <a:ext cx="2228850" cy="485775"/>
          </a:xfrm>
          <a:prstGeom prst="rect">
            <a:avLst/>
          </a:prstGeom>
        </p:spPr>
      </p:pic>
      <p:grpSp>
        <p:nvGrpSpPr>
          <p:cNvPr id="8" name="Group 7">
            <a:extLst>
              <a:ext uri="{FF2B5EF4-FFF2-40B4-BE49-F238E27FC236}">
                <a16:creationId xmlns:a16="http://schemas.microsoft.com/office/drawing/2014/main" id="{D9FD8D65-DD5D-E4AA-F5B0-26DF6ADF4BAA}"/>
              </a:ext>
            </a:extLst>
          </p:cNvPr>
          <p:cNvGrpSpPr/>
          <p:nvPr userDrawn="1"/>
        </p:nvGrpSpPr>
        <p:grpSpPr>
          <a:xfrm>
            <a:off x="225730" y="6241621"/>
            <a:ext cx="11731301" cy="442739"/>
            <a:chOff x="632130" y="7196661"/>
            <a:chExt cx="11691611" cy="569738"/>
          </a:xfrm>
        </p:grpSpPr>
        <p:grpSp>
          <p:nvGrpSpPr>
            <p:cNvPr id="9" name="Group 8">
              <a:extLst>
                <a:ext uri="{FF2B5EF4-FFF2-40B4-BE49-F238E27FC236}">
                  <a16:creationId xmlns:a16="http://schemas.microsoft.com/office/drawing/2014/main" id="{172D620E-0B6B-5DB7-9882-0B4CF5E1262F}"/>
                </a:ext>
              </a:extLst>
            </p:cNvPr>
            <p:cNvGrpSpPr/>
            <p:nvPr/>
          </p:nvGrpSpPr>
          <p:grpSpPr>
            <a:xfrm>
              <a:off x="632130" y="7196670"/>
              <a:ext cx="11691611" cy="554421"/>
              <a:chOff x="632130" y="7196670"/>
              <a:chExt cx="11553746" cy="411521"/>
            </a:xfrm>
          </p:grpSpPr>
          <p:pic>
            <p:nvPicPr>
              <p:cNvPr id="12" name="Picture 11">
                <a:extLst>
                  <a:ext uri="{FF2B5EF4-FFF2-40B4-BE49-F238E27FC236}">
                    <a16:creationId xmlns:a16="http://schemas.microsoft.com/office/drawing/2014/main" id="{CD0011FD-FF91-17E6-69F6-2528A58ECC4F}"/>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3" name="Group 12">
                <a:extLst>
                  <a:ext uri="{FF2B5EF4-FFF2-40B4-BE49-F238E27FC236}">
                    <a16:creationId xmlns:a16="http://schemas.microsoft.com/office/drawing/2014/main" id="{8009E658-A6CE-E6D0-E591-4D917CF63F06}"/>
                  </a:ext>
                </a:extLst>
              </p:cNvPr>
              <p:cNvGrpSpPr/>
              <p:nvPr/>
            </p:nvGrpSpPr>
            <p:grpSpPr>
              <a:xfrm>
                <a:off x="632130" y="7196670"/>
                <a:ext cx="11553746" cy="411521"/>
                <a:chOff x="632130" y="7196670"/>
                <a:chExt cx="8686800" cy="381006"/>
              </a:xfrm>
            </p:grpSpPr>
            <p:sp>
              <p:nvSpPr>
                <p:cNvPr id="14" name="Rectangle 13">
                  <a:extLst>
                    <a:ext uri="{FF2B5EF4-FFF2-40B4-BE49-F238E27FC236}">
                      <a16:creationId xmlns:a16="http://schemas.microsoft.com/office/drawing/2014/main" id="{1DC44DE0-A39B-0187-1093-A96ED7CD7D4E}"/>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5" name="Rectangle 14">
                  <a:extLst>
                    <a:ext uri="{FF2B5EF4-FFF2-40B4-BE49-F238E27FC236}">
                      <a16:creationId xmlns:a16="http://schemas.microsoft.com/office/drawing/2014/main" id="{5F6993B3-45BC-5A8F-A368-E06D4FC16B7B}"/>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10" name="Picture 9">
              <a:extLst>
                <a:ext uri="{FF2B5EF4-FFF2-40B4-BE49-F238E27FC236}">
                  <a16:creationId xmlns:a16="http://schemas.microsoft.com/office/drawing/2014/main" id="{064E818B-D2FD-EF52-85C2-DC03CD64195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TextBox 18">
              <a:extLst>
                <a:ext uri="{FF2B5EF4-FFF2-40B4-BE49-F238E27FC236}">
                  <a16:creationId xmlns:a16="http://schemas.microsoft.com/office/drawing/2014/main" id="{F05D1878-54C8-5257-2F2C-E4FA4DD67085}"/>
                </a:ext>
              </a:extLst>
            </p:cNvPr>
            <p:cNvSpPr txBox="1"/>
            <p:nvPr/>
          </p:nvSpPr>
          <p:spPr>
            <a:xfrm>
              <a:off x="9389075" y="7196661"/>
              <a:ext cx="2778325" cy="523220"/>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s://iqgateway-my.sharepoint.com/:w:/p/shivaprasad_p/EUfL1oLQeEZBj3eZjJFtJCsB9DR54Xrl10wr0TPai4IhQg?e=lrNUQh" TargetMode="External"/><Relationship Id="rId7" Type="http://schemas.openxmlformats.org/officeDocument/2006/relationships/image" Target="../media/image1.png"/><Relationship Id="rId2" Type="http://schemas.openxmlformats.org/officeDocument/2006/relationships/hyperlink" Target="https://docs.google.com/document/d/1OOSd-c7EAfR7aHa_UEa3wekF8k8LRyoPyHRVSIHColE/edit?usp=sharing" TargetMode="External"/><Relationship Id="rId1" Type="http://schemas.openxmlformats.org/officeDocument/2006/relationships/slideLayout" Target="../slideLayouts/slideLayout2.xml"/><Relationship Id="rId6" Type="http://schemas.openxmlformats.org/officeDocument/2006/relationships/hyperlink" Target="https://iqgateway-my.sharepoint.com/:w:/p/shivaprasad_p/EedUsba1DyNNpZ8z2oGf9_wBp21njmb8akDngw0HPuokQA?e=0vbstI" TargetMode="External"/><Relationship Id="rId5" Type="http://schemas.openxmlformats.org/officeDocument/2006/relationships/hyperlink" Target="https://iqgateway-my.sharepoint.com/:w:/p/shivaprasad_p/EVQjwmXnViZKg6IzErhi8dwBNSegLWYsb28ljipA8c-sLQ?e=nhH76x" TargetMode="External"/><Relationship Id="rId4" Type="http://schemas.openxmlformats.org/officeDocument/2006/relationships/hyperlink" Target="https://iqgateway-my.sharepoint.com/:w:/p/shivaprasad_p/ERH8W-9DOBNPleE-rmRZkl8BoDIqM515AB0HouQXS8-eCA?e=TO0Wzj"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878523"/>
            <a:ext cx="9144000" cy="2387600"/>
          </a:xfrm>
        </p:spPr>
        <p:txBody>
          <a:bodyPr vert="horz" lIns="91440" tIns="45720" rIns="91440" bIns="45720" rtlCol="0" anchor="ctr">
            <a:normAutofit/>
          </a:bodyPr>
          <a:lstStyle/>
          <a:p>
            <a:r>
              <a:rPr lang="en-US" b="1">
                <a:solidFill>
                  <a:srgbClr val="C00000"/>
                </a:solidFill>
              </a:rPr>
              <a:t>C</a:t>
            </a:r>
            <a:r>
              <a:rPr lang="en-US" b="1">
                <a:solidFill>
                  <a:srgbClr val="2B3088"/>
                </a:solidFill>
              </a:rPr>
              <a:t>APSTONE</a:t>
            </a:r>
            <a:r>
              <a:rPr lang="en-US" b="1"/>
              <a:t> </a:t>
            </a:r>
            <a:r>
              <a:rPr lang="en-US" b="1">
                <a:solidFill>
                  <a:srgbClr val="C00000"/>
                </a:solidFill>
              </a:rPr>
              <a:t>P</a:t>
            </a:r>
            <a:r>
              <a:rPr lang="en-US" b="1">
                <a:solidFill>
                  <a:srgbClr val="2B3088"/>
                </a:solidFill>
              </a:rPr>
              <a:t>ROJECT</a:t>
            </a:r>
          </a:p>
        </p:txBody>
      </p:sp>
      <p:sp>
        <p:nvSpPr>
          <p:cNvPr id="3" name="Subtitle 2"/>
          <p:cNvSpPr>
            <a:spLocks noGrp="1"/>
          </p:cNvSpPr>
          <p:nvPr>
            <p:ph type="subTitle" idx="1"/>
          </p:nvPr>
        </p:nvSpPr>
        <p:spPr>
          <a:xfrm>
            <a:off x="1696720" y="2596198"/>
            <a:ext cx="9144000" cy="1655762"/>
          </a:xfrm>
        </p:spPr>
        <p:txBody>
          <a:bodyPr vert="horz" lIns="91440" tIns="45720" rIns="91440" bIns="45720" rtlCol="0" anchor="ctr">
            <a:normAutofit/>
          </a:bodyPr>
          <a:lstStyle/>
          <a:p>
            <a:r>
              <a:rPr lang="en-US" sz="3000" b="1">
                <a:latin typeface="Aptos"/>
              </a:rPr>
              <a:t>Billing And Premium Payment Portal</a:t>
            </a:r>
            <a:endParaRPr lang="en-US"/>
          </a:p>
        </p:txBody>
      </p:sp>
      <p:pic>
        <p:nvPicPr>
          <p:cNvPr id="4" name="Picture 3" descr="Logo&#10;&#10;Description automatically generated">
            <a:extLst>
              <a:ext uri="{FF2B5EF4-FFF2-40B4-BE49-F238E27FC236}">
                <a16:creationId xmlns:a16="http://schemas.microsoft.com/office/drawing/2014/main" id="{D37D6CE7-FED2-6658-93BE-A881071DE299}"/>
              </a:ext>
            </a:extLst>
          </p:cNvPr>
          <p:cNvPicPr>
            <a:picLocks noChangeAspect="1"/>
          </p:cNvPicPr>
          <p:nvPr/>
        </p:nvPicPr>
        <p:blipFill>
          <a:blip r:embed="rId2"/>
          <a:stretch>
            <a:fillRect/>
          </a:stretch>
        </p:blipFill>
        <p:spPr>
          <a:xfrm>
            <a:off x="9731772" y="199050"/>
            <a:ext cx="2228850" cy="485775"/>
          </a:xfrm>
          <a:prstGeom prst="rect">
            <a:avLst/>
          </a:prstGeom>
        </p:spPr>
      </p:pic>
      <p:grpSp>
        <p:nvGrpSpPr>
          <p:cNvPr id="5" name="Group 4">
            <a:extLst>
              <a:ext uri="{FF2B5EF4-FFF2-40B4-BE49-F238E27FC236}">
                <a16:creationId xmlns:a16="http://schemas.microsoft.com/office/drawing/2014/main" id="{DE2FD8EF-20C3-F6D1-CD7D-D35BB3582C22}"/>
              </a:ext>
            </a:extLst>
          </p:cNvPr>
          <p:cNvGrpSpPr/>
          <p:nvPr/>
        </p:nvGrpSpPr>
        <p:grpSpPr>
          <a:xfrm>
            <a:off x="225730" y="6192199"/>
            <a:ext cx="11731301" cy="492167"/>
            <a:chOff x="632130" y="7133055"/>
            <a:chExt cx="11691611" cy="633344"/>
          </a:xfrm>
        </p:grpSpPr>
        <p:grpSp>
          <p:nvGrpSpPr>
            <p:cNvPr id="6" name="Group 5">
              <a:extLst>
                <a:ext uri="{FF2B5EF4-FFF2-40B4-BE49-F238E27FC236}">
                  <a16:creationId xmlns:a16="http://schemas.microsoft.com/office/drawing/2014/main" id="{0F9282D0-5DF6-4599-8F0D-59E7E29C7F5D}"/>
                </a:ext>
              </a:extLst>
            </p:cNvPr>
            <p:cNvGrpSpPr/>
            <p:nvPr/>
          </p:nvGrpSpPr>
          <p:grpSpPr>
            <a:xfrm>
              <a:off x="632130" y="7196670"/>
              <a:ext cx="11691611" cy="554421"/>
              <a:chOff x="632130" y="7196670"/>
              <a:chExt cx="11553746" cy="411521"/>
            </a:xfrm>
          </p:grpSpPr>
          <p:pic>
            <p:nvPicPr>
              <p:cNvPr id="9" name="Picture 8">
                <a:extLst>
                  <a:ext uri="{FF2B5EF4-FFF2-40B4-BE49-F238E27FC236}">
                    <a16:creationId xmlns:a16="http://schemas.microsoft.com/office/drawing/2014/main" id="{208D02CA-0676-B6F8-351B-A628E5FB05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a:extLst>
                  <a:ext uri="{FF2B5EF4-FFF2-40B4-BE49-F238E27FC236}">
                    <a16:creationId xmlns:a16="http://schemas.microsoft.com/office/drawing/2014/main" id="{08A55E95-DDB9-D5A6-BAB6-7CCE7A657822}"/>
                  </a:ext>
                </a:extLst>
              </p:cNvPr>
              <p:cNvGrpSpPr/>
              <p:nvPr/>
            </p:nvGrpSpPr>
            <p:grpSpPr>
              <a:xfrm>
                <a:off x="632130" y="7196670"/>
                <a:ext cx="11553746" cy="411521"/>
                <a:chOff x="632130" y="7196670"/>
                <a:chExt cx="8686800" cy="381006"/>
              </a:xfrm>
            </p:grpSpPr>
            <p:sp>
              <p:nvSpPr>
                <p:cNvPr id="11" name="Rectangle 10">
                  <a:extLst>
                    <a:ext uri="{FF2B5EF4-FFF2-40B4-BE49-F238E27FC236}">
                      <a16:creationId xmlns:a16="http://schemas.microsoft.com/office/drawing/2014/main" id="{BD97B124-C726-EE88-FB5D-94ABCB78910F}"/>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2" name="Rectangle 11">
                  <a:extLst>
                    <a:ext uri="{FF2B5EF4-FFF2-40B4-BE49-F238E27FC236}">
                      <a16:creationId xmlns:a16="http://schemas.microsoft.com/office/drawing/2014/main" id="{2E15BA93-5410-483C-2F14-906366228829}"/>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7" name="Picture 6">
              <a:extLst>
                <a:ext uri="{FF2B5EF4-FFF2-40B4-BE49-F238E27FC236}">
                  <a16:creationId xmlns:a16="http://schemas.microsoft.com/office/drawing/2014/main" id="{AEED786E-E24D-0A38-1392-3E94171D28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18">
              <a:extLst>
                <a:ext uri="{FF2B5EF4-FFF2-40B4-BE49-F238E27FC236}">
                  <a16:creationId xmlns:a16="http://schemas.microsoft.com/office/drawing/2014/main" id="{203925CA-D090-0AFB-A575-2C8BBBC3FCA6}"/>
                </a:ext>
              </a:extLst>
            </p:cNvPr>
            <p:cNvSpPr txBox="1"/>
            <p:nvPr/>
          </p:nvSpPr>
          <p:spPr>
            <a:xfrm>
              <a:off x="9389075" y="7133055"/>
              <a:ext cx="2778325" cy="523219"/>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sp>
        <p:nvSpPr>
          <p:cNvPr id="13" name="TextBox 12">
            <a:extLst>
              <a:ext uri="{FF2B5EF4-FFF2-40B4-BE49-F238E27FC236}">
                <a16:creationId xmlns:a16="http://schemas.microsoft.com/office/drawing/2014/main" id="{D96523A4-DED4-9C0B-BD63-6C92F4A9F76C}"/>
              </a:ext>
            </a:extLst>
          </p:cNvPr>
          <p:cNvSpPr txBox="1"/>
          <p:nvPr/>
        </p:nvSpPr>
        <p:spPr>
          <a:xfrm>
            <a:off x="8900160" y="5303520"/>
            <a:ext cx="3002280"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200" b="1"/>
              <a:t>SHIVA PRASAD P</a:t>
            </a: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26181A-8214-9CFC-DD31-6A2F9EC7DF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329CE9-8037-1D6A-25EE-E9818676F076}"/>
              </a:ext>
            </a:extLst>
          </p:cNvPr>
          <p:cNvSpPr>
            <a:spLocks noGrp="1"/>
          </p:cNvSpPr>
          <p:nvPr>
            <p:ph type="ctrTitle"/>
          </p:nvPr>
        </p:nvSpPr>
        <p:spPr>
          <a:xfrm>
            <a:off x="1524000" y="1853883"/>
            <a:ext cx="9144000" cy="2387600"/>
          </a:xfrm>
        </p:spPr>
        <p:txBody>
          <a:bodyPr vert="horz" lIns="91440" tIns="45720" rIns="91440" bIns="45720" rtlCol="0" anchor="ctr">
            <a:normAutofit/>
          </a:bodyPr>
          <a:lstStyle/>
          <a:p>
            <a:r>
              <a:rPr lang="en-US" b="1"/>
              <a:t>Thank You</a:t>
            </a:r>
          </a:p>
        </p:txBody>
      </p:sp>
      <p:pic>
        <p:nvPicPr>
          <p:cNvPr id="4" name="Picture 3" descr="Logo&#10;&#10;Description automatically generated">
            <a:extLst>
              <a:ext uri="{FF2B5EF4-FFF2-40B4-BE49-F238E27FC236}">
                <a16:creationId xmlns:a16="http://schemas.microsoft.com/office/drawing/2014/main" id="{27EA3C44-1DC0-1BD3-CA5C-7FB0764A68B6}"/>
              </a:ext>
            </a:extLst>
          </p:cNvPr>
          <p:cNvPicPr>
            <a:picLocks noChangeAspect="1"/>
          </p:cNvPicPr>
          <p:nvPr/>
        </p:nvPicPr>
        <p:blipFill>
          <a:blip r:embed="rId2"/>
          <a:stretch>
            <a:fillRect/>
          </a:stretch>
        </p:blipFill>
        <p:spPr>
          <a:xfrm>
            <a:off x="9731772" y="199050"/>
            <a:ext cx="2228850" cy="485775"/>
          </a:xfrm>
          <a:prstGeom prst="rect">
            <a:avLst/>
          </a:prstGeom>
        </p:spPr>
      </p:pic>
      <p:grpSp>
        <p:nvGrpSpPr>
          <p:cNvPr id="5" name="Group 4">
            <a:extLst>
              <a:ext uri="{FF2B5EF4-FFF2-40B4-BE49-F238E27FC236}">
                <a16:creationId xmlns:a16="http://schemas.microsoft.com/office/drawing/2014/main" id="{B4BB779F-0FB1-4442-C814-50B25C222E7E}"/>
              </a:ext>
            </a:extLst>
          </p:cNvPr>
          <p:cNvGrpSpPr/>
          <p:nvPr/>
        </p:nvGrpSpPr>
        <p:grpSpPr>
          <a:xfrm>
            <a:off x="225730" y="6183961"/>
            <a:ext cx="11731301" cy="500405"/>
            <a:chOff x="632130" y="7122454"/>
            <a:chExt cx="11691611" cy="643945"/>
          </a:xfrm>
        </p:grpSpPr>
        <p:grpSp>
          <p:nvGrpSpPr>
            <p:cNvPr id="6" name="Group 5">
              <a:extLst>
                <a:ext uri="{FF2B5EF4-FFF2-40B4-BE49-F238E27FC236}">
                  <a16:creationId xmlns:a16="http://schemas.microsoft.com/office/drawing/2014/main" id="{BB7551B4-EB9E-2594-B619-D2308C364688}"/>
                </a:ext>
              </a:extLst>
            </p:cNvPr>
            <p:cNvGrpSpPr/>
            <p:nvPr/>
          </p:nvGrpSpPr>
          <p:grpSpPr>
            <a:xfrm>
              <a:off x="632130" y="7196670"/>
              <a:ext cx="11691611" cy="554421"/>
              <a:chOff x="632130" y="7196670"/>
              <a:chExt cx="11553746" cy="411521"/>
            </a:xfrm>
          </p:grpSpPr>
          <p:pic>
            <p:nvPicPr>
              <p:cNvPr id="9" name="Picture 8">
                <a:extLst>
                  <a:ext uri="{FF2B5EF4-FFF2-40B4-BE49-F238E27FC236}">
                    <a16:creationId xmlns:a16="http://schemas.microsoft.com/office/drawing/2014/main" id="{EECE0C26-C666-952B-8A22-C9F74D901C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a:extLst>
                  <a:ext uri="{FF2B5EF4-FFF2-40B4-BE49-F238E27FC236}">
                    <a16:creationId xmlns:a16="http://schemas.microsoft.com/office/drawing/2014/main" id="{8877155C-DA60-5000-0F7E-01825B5AFB96}"/>
                  </a:ext>
                </a:extLst>
              </p:cNvPr>
              <p:cNvGrpSpPr/>
              <p:nvPr/>
            </p:nvGrpSpPr>
            <p:grpSpPr>
              <a:xfrm>
                <a:off x="632130" y="7196670"/>
                <a:ext cx="11553746" cy="411521"/>
                <a:chOff x="632130" y="7196670"/>
                <a:chExt cx="8686800" cy="381006"/>
              </a:xfrm>
            </p:grpSpPr>
            <p:sp>
              <p:nvSpPr>
                <p:cNvPr id="11" name="Rectangle 10">
                  <a:extLst>
                    <a:ext uri="{FF2B5EF4-FFF2-40B4-BE49-F238E27FC236}">
                      <a16:creationId xmlns:a16="http://schemas.microsoft.com/office/drawing/2014/main" id="{9FBBD8B1-772B-7C8F-48F4-F1688B39656F}"/>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2" name="Rectangle 11">
                  <a:extLst>
                    <a:ext uri="{FF2B5EF4-FFF2-40B4-BE49-F238E27FC236}">
                      <a16:creationId xmlns:a16="http://schemas.microsoft.com/office/drawing/2014/main" id="{A0B60D43-1825-C390-7ABE-0953F3CC0355}"/>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7" name="Picture 6">
              <a:extLst>
                <a:ext uri="{FF2B5EF4-FFF2-40B4-BE49-F238E27FC236}">
                  <a16:creationId xmlns:a16="http://schemas.microsoft.com/office/drawing/2014/main" id="{559D69DC-8135-677A-4786-AB421A7519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18">
              <a:extLst>
                <a:ext uri="{FF2B5EF4-FFF2-40B4-BE49-F238E27FC236}">
                  <a16:creationId xmlns:a16="http://schemas.microsoft.com/office/drawing/2014/main" id="{4387BD3F-CBC8-AF64-9852-D1732E5246EB}"/>
                </a:ext>
              </a:extLst>
            </p:cNvPr>
            <p:cNvSpPr txBox="1"/>
            <p:nvPr/>
          </p:nvSpPr>
          <p:spPr>
            <a:xfrm>
              <a:off x="9389075" y="7122454"/>
              <a:ext cx="2778325" cy="523219"/>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spTree>
    <p:extLst>
      <p:ext uri="{BB962C8B-B14F-4D97-AF65-F5344CB8AC3E}">
        <p14:creationId xmlns:p14="http://schemas.microsoft.com/office/powerpoint/2010/main" val="985481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E844C-7356-22A4-15CE-D77C37A9B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D478AC-FAA6-5BE1-29DD-1026701C0765}"/>
              </a:ext>
            </a:extLst>
          </p:cNvPr>
          <p:cNvSpPr>
            <a:spLocks noGrp="1"/>
          </p:cNvSpPr>
          <p:nvPr>
            <p:ph type="ctrTitle"/>
          </p:nvPr>
        </p:nvSpPr>
        <p:spPr>
          <a:xfrm>
            <a:off x="223520" y="200148"/>
            <a:ext cx="5161280" cy="894080"/>
          </a:xfrm>
        </p:spPr>
        <p:txBody>
          <a:bodyPr vert="horz" lIns="91440" tIns="45720" rIns="91440" bIns="45720" rtlCol="0" anchor="ctr">
            <a:normAutofit/>
          </a:bodyPr>
          <a:lstStyle/>
          <a:p>
            <a:r>
              <a:rPr lang="en-US" sz="5000" b="1">
                <a:latin typeface="Times New Roman"/>
                <a:cs typeface="Times New Roman"/>
              </a:rPr>
              <a:t>Project Overview</a:t>
            </a:r>
          </a:p>
        </p:txBody>
      </p:sp>
      <p:sp>
        <p:nvSpPr>
          <p:cNvPr id="3" name="Subtitle 2">
            <a:extLst>
              <a:ext uri="{FF2B5EF4-FFF2-40B4-BE49-F238E27FC236}">
                <a16:creationId xmlns:a16="http://schemas.microsoft.com/office/drawing/2014/main" id="{A7B7BB01-D108-497E-F2B5-368E8C06318E}"/>
              </a:ext>
            </a:extLst>
          </p:cNvPr>
          <p:cNvSpPr>
            <a:spLocks noGrp="1"/>
          </p:cNvSpPr>
          <p:nvPr>
            <p:ph type="subTitle" idx="1"/>
          </p:nvPr>
        </p:nvSpPr>
        <p:spPr>
          <a:xfrm>
            <a:off x="224820" y="4759496"/>
            <a:ext cx="11591733" cy="1429506"/>
          </a:xfrm>
        </p:spPr>
        <p:txBody>
          <a:bodyPr vert="horz" lIns="91440" tIns="45720" rIns="91440" bIns="45720" rtlCol="0" anchor="ctr">
            <a:noAutofit/>
          </a:bodyPr>
          <a:lstStyle/>
          <a:p>
            <a:pPr marL="342900" indent="-342900" algn="just">
              <a:lnSpc>
                <a:spcPct val="150000"/>
              </a:lnSpc>
              <a:spcBef>
                <a:spcPts val="2200"/>
              </a:spcBef>
              <a:buFont typeface="Arial,Sans-Serif"/>
              <a:buChar char="•"/>
            </a:pPr>
            <a:r>
              <a:rPr lang="en-US" sz="2000">
                <a:latin typeface="Calibri"/>
                <a:ea typeface="Calibri"/>
                <a:cs typeface="Times New Roman"/>
              </a:rPr>
              <a:t>The purpose of the Billing &amp; Premium Payment Portal project is to provide a secure, user-friendly online system that enables insurance members to view, manage, and pay their monthly premiums conveniently and safely. This portal is designed to streamline the entire premium payment process, support auto-pay features and payment history, and integrate with major payment gateways like </a:t>
            </a:r>
            <a:r>
              <a:rPr lang="en-US" sz="2000" err="1">
                <a:latin typeface="Calibri"/>
                <a:ea typeface="Calibri"/>
                <a:cs typeface="Times New Roman"/>
              </a:rPr>
              <a:t>Razorpay</a:t>
            </a:r>
            <a:r>
              <a:rPr lang="en-US" sz="2000">
                <a:latin typeface="Calibri"/>
                <a:ea typeface="Calibri"/>
                <a:cs typeface="Times New Roman"/>
              </a:rPr>
              <a:t> for secure transactions.</a:t>
            </a:r>
          </a:p>
          <a:p>
            <a:pPr marL="342900" indent="-342900" algn="just">
              <a:lnSpc>
                <a:spcPct val="150000"/>
              </a:lnSpc>
              <a:spcBef>
                <a:spcPts val="2200"/>
              </a:spcBef>
              <a:buFont typeface="Arial,Sans-Serif"/>
              <a:buChar char="•"/>
            </a:pPr>
            <a:r>
              <a:rPr lang="en-US" sz="2000">
                <a:latin typeface="Calibri"/>
                <a:ea typeface="+mn-lt"/>
                <a:cs typeface="+mn-lt"/>
              </a:rPr>
              <a:t>The portal automates reminders for payments, invoices, auto-pay changes, and policy expiries via email/SMS, ensuring members never miss due dates.</a:t>
            </a:r>
            <a:br>
              <a:rPr lang="en-US" sz="2000">
                <a:latin typeface="Calibri"/>
                <a:ea typeface="+mn-lt"/>
                <a:cs typeface="+mn-lt"/>
              </a:rPr>
            </a:br>
            <a:r>
              <a:rPr lang="en-US" sz="2000">
                <a:latin typeface="Calibri"/>
                <a:ea typeface="+mn-lt"/>
                <a:cs typeface="+mn-lt"/>
              </a:rPr>
              <a:t>It offers real-time access to payment and invoice histories, supports multiple payment options (including cash), and lets users manage preferences easily.</a:t>
            </a:r>
          </a:p>
          <a:p>
            <a:pPr marL="285750" indent="-285750" algn="l">
              <a:lnSpc>
                <a:spcPct val="150000"/>
              </a:lnSpc>
              <a:buFont typeface="Arial"/>
              <a:buChar char="•"/>
            </a:pPr>
            <a:endParaRPr lang="en-US" sz="2000">
              <a:latin typeface="Aptos"/>
              <a:ea typeface="Calibri"/>
              <a:cs typeface="Calibri"/>
            </a:endParaRPr>
          </a:p>
          <a:p>
            <a:pPr marL="342900" indent="-342900" algn="just">
              <a:lnSpc>
                <a:spcPct val="150000"/>
              </a:lnSpc>
              <a:spcBef>
                <a:spcPts val="2200"/>
              </a:spcBef>
              <a:buFont typeface="Arial"/>
              <a:buChar char="•"/>
            </a:pPr>
            <a:endParaRPr lang="en-US" sz="2000">
              <a:latin typeface="Times New Roman"/>
              <a:ea typeface="Calibri"/>
              <a:cs typeface="Calibri"/>
            </a:endParaRPr>
          </a:p>
          <a:p>
            <a:pPr algn="just">
              <a:lnSpc>
                <a:spcPct val="150000"/>
              </a:lnSpc>
              <a:spcBef>
                <a:spcPts val="2200"/>
              </a:spcBef>
            </a:pPr>
            <a:endParaRPr lang="en-US" sz="2000">
              <a:latin typeface="Times New Roman"/>
              <a:ea typeface="Calibri"/>
              <a:cs typeface="Calibri"/>
            </a:endParaRPr>
          </a:p>
          <a:p>
            <a:pPr algn="just">
              <a:lnSpc>
                <a:spcPct val="150000"/>
              </a:lnSpc>
              <a:spcBef>
                <a:spcPts val="2200"/>
              </a:spcBef>
            </a:pPr>
            <a:endParaRPr lang="en-US" sz="2000">
              <a:latin typeface="Calibri"/>
              <a:ea typeface="Calibri"/>
              <a:cs typeface="Calibri"/>
            </a:endParaRPr>
          </a:p>
          <a:p>
            <a:pPr algn="l">
              <a:lnSpc>
                <a:spcPct val="150000"/>
              </a:lnSpc>
            </a:pPr>
            <a:endParaRPr lang="en-US" sz="2000">
              <a:latin typeface="Aptos" panose="020B0004020202020204"/>
              <a:ea typeface="Calibri"/>
              <a:cs typeface="Calibri"/>
            </a:endParaRPr>
          </a:p>
        </p:txBody>
      </p:sp>
      <p:pic>
        <p:nvPicPr>
          <p:cNvPr id="4" name="Picture 3" descr="Logo&#10;&#10;Description automatically generated">
            <a:extLst>
              <a:ext uri="{FF2B5EF4-FFF2-40B4-BE49-F238E27FC236}">
                <a16:creationId xmlns:a16="http://schemas.microsoft.com/office/drawing/2014/main" id="{8C4A539C-2AF4-D60A-A9D3-E1F3D3BC6908}"/>
              </a:ext>
            </a:extLst>
          </p:cNvPr>
          <p:cNvPicPr>
            <a:picLocks noChangeAspect="1"/>
          </p:cNvPicPr>
          <p:nvPr/>
        </p:nvPicPr>
        <p:blipFill>
          <a:blip r:embed="rId2"/>
          <a:stretch>
            <a:fillRect/>
          </a:stretch>
        </p:blipFill>
        <p:spPr>
          <a:xfrm>
            <a:off x="9731772" y="199050"/>
            <a:ext cx="2228850" cy="485775"/>
          </a:xfrm>
          <a:prstGeom prst="rect">
            <a:avLst/>
          </a:prstGeom>
        </p:spPr>
      </p:pic>
      <p:grpSp>
        <p:nvGrpSpPr>
          <p:cNvPr id="5" name="Group 4">
            <a:extLst>
              <a:ext uri="{FF2B5EF4-FFF2-40B4-BE49-F238E27FC236}">
                <a16:creationId xmlns:a16="http://schemas.microsoft.com/office/drawing/2014/main" id="{6BAC1D09-6E4B-8587-66E1-AF1C0EB24BF6}"/>
              </a:ext>
            </a:extLst>
          </p:cNvPr>
          <p:cNvGrpSpPr/>
          <p:nvPr/>
        </p:nvGrpSpPr>
        <p:grpSpPr>
          <a:xfrm>
            <a:off x="225730" y="6200436"/>
            <a:ext cx="11731301" cy="483929"/>
            <a:chOff x="632130" y="7143656"/>
            <a:chExt cx="11691611" cy="622743"/>
          </a:xfrm>
        </p:grpSpPr>
        <p:grpSp>
          <p:nvGrpSpPr>
            <p:cNvPr id="6" name="Group 5">
              <a:extLst>
                <a:ext uri="{FF2B5EF4-FFF2-40B4-BE49-F238E27FC236}">
                  <a16:creationId xmlns:a16="http://schemas.microsoft.com/office/drawing/2014/main" id="{1F5DAA49-B078-794C-6173-9306D7A79AF6}"/>
                </a:ext>
              </a:extLst>
            </p:cNvPr>
            <p:cNvGrpSpPr/>
            <p:nvPr/>
          </p:nvGrpSpPr>
          <p:grpSpPr>
            <a:xfrm>
              <a:off x="632130" y="7196670"/>
              <a:ext cx="11691611" cy="554421"/>
              <a:chOff x="632130" y="7196670"/>
              <a:chExt cx="11553746" cy="411521"/>
            </a:xfrm>
          </p:grpSpPr>
          <p:pic>
            <p:nvPicPr>
              <p:cNvPr id="9" name="Picture 8">
                <a:extLst>
                  <a:ext uri="{FF2B5EF4-FFF2-40B4-BE49-F238E27FC236}">
                    <a16:creationId xmlns:a16="http://schemas.microsoft.com/office/drawing/2014/main" id="{E295F20F-FED9-A0D2-3603-E659F66194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a:extLst>
                  <a:ext uri="{FF2B5EF4-FFF2-40B4-BE49-F238E27FC236}">
                    <a16:creationId xmlns:a16="http://schemas.microsoft.com/office/drawing/2014/main" id="{622602ED-4298-2413-8474-BC18E42CC4FF}"/>
                  </a:ext>
                </a:extLst>
              </p:cNvPr>
              <p:cNvGrpSpPr/>
              <p:nvPr/>
            </p:nvGrpSpPr>
            <p:grpSpPr>
              <a:xfrm>
                <a:off x="632130" y="7196670"/>
                <a:ext cx="11553746" cy="411521"/>
                <a:chOff x="632130" y="7196670"/>
                <a:chExt cx="8686800" cy="381006"/>
              </a:xfrm>
            </p:grpSpPr>
            <p:sp>
              <p:nvSpPr>
                <p:cNvPr id="11" name="Rectangle 10">
                  <a:extLst>
                    <a:ext uri="{FF2B5EF4-FFF2-40B4-BE49-F238E27FC236}">
                      <a16:creationId xmlns:a16="http://schemas.microsoft.com/office/drawing/2014/main" id="{E9BD7B5E-016C-11EE-AD7D-0FC30B688FB1}"/>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2" name="Rectangle 11">
                  <a:extLst>
                    <a:ext uri="{FF2B5EF4-FFF2-40B4-BE49-F238E27FC236}">
                      <a16:creationId xmlns:a16="http://schemas.microsoft.com/office/drawing/2014/main" id="{4F51C4BD-79A0-2143-B25C-11DCB8A8A289}"/>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7" name="Picture 6">
              <a:extLst>
                <a:ext uri="{FF2B5EF4-FFF2-40B4-BE49-F238E27FC236}">
                  <a16:creationId xmlns:a16="http://schemas.microsoft.com/office/drawing/2014/main" id="{1BC57609-50E9-402D-7484-EEAD2B83A6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18">
              <a:extLst>
                <a:ext uri="{FF2B5EF4-FFF2-40B4-BE49-F238E27FC236}">
                  <a16:creationId xmlns:a16="http://schemas.microsoft.com/office/drawing/2014/main" id="{FA62EB3D-EDD2-8CCF-8E2D-2A146F3589F0}"/>
                </a:ext>
              </a:extLst>
            </p:cNvPr>
            <p:cNvSpPr txBox="1"/>
            <p:nvPr/>
          </p:nvSpPr>
          <p:spPr>
            <a:xfrm>
              <a:off x="9389075" y="7143656"/>
              <a:ext cx="2778325" cy="523220"/>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spTree>
    <p:extLst>
      <p:ext uri="{BB962C8B-B14F-4D97-AF65-F5344CB8AC3E}">
        <p14:creationId xmlns:p14="http://schemas.microsoft.com/office/powerpoint/2010/main" val="4443055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43AA34-29B9-161B-A731-DD037B21F6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3C6CD5-2620-D0A5-95FF-A8CA103632E0}"/>
              </a:ext>
            </a:extLst>
          </p:cNvPr>
          <p:cNvSpPr>
            <a:spLocks noGrp="1"/>
          </p:cNvSpPr>
          <p:nvPr>
            <p:ph type="ctrTitle"/>
          </p:nvPr>
        </p:nvSpPr>
        <p:spPr>
          <a:xfrm>
            <a:off x="126055" y="75647"/>
            <a:ext cx="5212080" cy="741680"/>
          </a:xfrm>
        </p:spPr>
        <p:txBody>
          <a:bodyPr vert="horz" lIns="91440" tIns="45720" rIns="91440" bIns="45720" rtlCol="0" anchor="ctr">
            <a:normAutofit fontScale="90000"/>
          </a:bodyPr>
          <a:lstStyle/>
          <a:p>
            <a:r>
              <a:rPr lang="en-US" sz="5000" b="1"/>
              <a:t>Actors &amp; Their Roles</a:t>
            </a:r>
          </a:p>
        </p:txBody>
      </p:sp>
      <p:pic>
        <p:nvPicPr>
          <p:cNvPr id="4" name="Picture 3" descr="Logo&#10;&#10;Description automatically generated">
            <a:extLst>
              <a:ext uri="{FF2B5EF4-FFF2-40B4-BE49-F238E27FC236}">
                <a16:creationId xmlns:a16="http://schemas.microsoft.com/office/drawing/2014/main" id="{643416EE-A007-503B-409C-29C2B310B336}"/>
              </a:ext>
            </a:extLst>
          </p:cNvPr>
          <p:cNvPicPr>
            <a:picLocks noChangeAspect="1"/>
          </p:cNvPicPr>
          <p:nvPr/>
        </p:nvPicPr>
        <p:blipFill>
          <a:blip r:embed="rId2"/>
          <a:stretch>
            <a:fillRect/>
          </a:stretch>
        </p:blipFill>
        <p:spPr>
          <a:xfrm>
            <a:off x="9731772" y="199050"/>
            <a:ext cx="2228850" cy="485775"/>
          </a:xfrm>
          <a:prstGeom prst="rect">
            <a:avLst/>
          </a:prstGeom>
        </p:spPr>
      </p:pic>
      <p:grpSp>
        <p:nvGrpSpPr>
          <p:cNvPr id="5" name="Group 4">
            <a:extLst>
              <a:ext uri="{FF2B5EF4-FFF2-40B4-BE49-F238E27FC236}">
                <a16:creationId xmlns:a16="http://schemas.microsoft.com/office/drawing/2014/main" id="{2DB881DE-C1A0-38E2-6432-6E76A0FEEE97}"/>
              </a:ext>
            </a:extLst>
          </p:cNvPr>
          <p:cNvGrpSpPr/>
          <p:nvPr/>
        </p:nvGrpSpPr>
        <p:grpSpPr>
          <a:xfrm>
            <a:off x="225730" y="6192199"/>
            <a:ext cx="11731301" cy="492167"/>
            <a:chOff x="632130" y="7133055"/>
            <a:chExt cx="11691611" cy="633344"/>
          </a:xfrm>
        </p:grpSpPr>
        <p:grpSp>
          <p:nvGrpSpPr>
            <p:cNvPr id="6" name="Group 5">
              <a:extLst>
                <a:ext uri="{FF2B5EF4-FFF2-40B4-BE49-F238E27FC236}">
                  <a16:creationId xmlns:a16="http://schemas.microsoft.com/office/drawing/2014/main" id="{C7BC1459-0E1A-E56E-8081-B9FEA0157531}"/>
                </a:ext>
              </a:extLst>
            </p:cNvPr>
            <p:cNvGrpSpPr/>
            <p:nvPr/>
          </p:nvGrpSpPr>
          <p:grpSpPr>
            <a:xfrm>
              <a:off x="632130" y="7196670"/>
              <a:ext cx="11691611" cy="554421"/>
              <a:chOff x="632130" y="7196670"/>
              <a:chExt cx="11553746" cy="411521"/>
            </a:xfrm>
          </p:grpSpPr>
          <p:pic>
            <p:nvPicPr>
              <p:cNvPr id="9" name="Picture 8">
                <a:extLst>
                  <a:ext uri="{FF2B5EF4-FFF2-40B4-BE49-F238E27FC236}">
                    <a16:creationId xmlns:a16="http://schemas.microsoft.com/office/drawing/2014/main" id="{9A5F4142-D4E7-04F7-28D6-20D6A71267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a:extLst>
                  <a:ext uri="{FF2B5EF4-FFF2-40B4-BE49-F238E27FC236}">
                    <a16:creationId xmlns:a16="http://schemas.microsoft.com/office/drawing/2014/main" id="{6CFE170D-52D1-00D0-5237-87A78F79BD24}"/>
                  </a:ext>
                </a:extLst>
              </p:cNvPr>
              <p:cNvGrpSpPr/>
              <p:nvPr/>
            </p:nvGrpSpPr>
            <p:grpSpPr>
              <a:xfrm>
                <a:off x="632130" y="7196670"/>
                <a:ext cx="11553746" cy="411521"/>
                <a:chOff x="632130" y="7196670"/>
                <a:chExt cx="8686800" cy="381006"/>
              </a:xfrm>
            </p:grpSpPr>
            <p:sp>
              <p:nvSpPr>
                <p:cNvPr id="11" name="Rectangle 10">
                  <a:extLst>
                    <a:ext uri="{FF2B5EF4-FFF2-40B4-BE49-F238E27FC236}">
                      <a16:creationId xmlns:a16="http://schemas.microsoft.com/office/drawing/2014/main" id="{6944920C-4FDE-033D-5BDE-87E49D912A5F}"/>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2" name="Rectangle 11">
                  <a:extLst>
                    <a:ext uri="{FF2B5EF4-FFF2-40B4-BE49-F238E27FC236}">
                      <a16:creationId xmlns:a16="http://schemas.microsoft.com/office/drawing/2014/main" id="{0A4F91D0-1823-E447-93DA-DAA1BF0E4885}"/>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7" name="Picture 6">
              <a:extLst>
                <a:ext uri="{FF2B5EF4-FFF2-40B4-BE49-F238E27FC236}">
                  <a16:creationId xmlns:a16="http://schemas.microsoft.com/office/drawing/2014/main" id="{1ED05BA6-731D-4075-28B4-596AA5C948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18">
              <a:extLst>
                <a:ext uri="{FF2B5EF4-FFF2-40B4-BE49-F238E27FC236}">
                  <a16:creationId xmlns:a16="http://schemas.microsoft.com/office/drawing/2014/main" id="{38FF8AD4-27D7-3929-3AE4-038FE51C8929}"/>
                </a:ext>
              </a:extLst>
            </p:cNvPr>
            <p:cNvSpPr txBox="1"/>
            <p:nvPr/>
          </p:nvSpPr>
          <p:spPr>
            <a:xfrm>
              <a:off x="9389075" y="7133055"/>
              <a:ext cx="2778325" cy="523219"/>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sp>
        <p:nvSpPr>
          <p:cNvPr id="3" name="TextBox 2">
            <a:extLst>
              <a:ext uri="{FF2B5EF4-FFF2-40B4-BE49-F238E27FC236}">
                <a16:creationId xmlns:a16="http://schemas.microsoft.com/office/drawing/2014/main" id="{6703A3AF-A1CD-D7FC-EF7D-DD64312E16C2}"/>
              </a:ext>
            </a:extLst>
          </p:cNvPr>
          <p:cNvSpPr txBox="1"/>
          <p:nvPr/>
        </p:nvSpPr>
        <p:spPr>
          <a:xfrm>
            <a:off x="814019" y="885479"/>
            <a:ext cx="517005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Calibri"/>
                <a:ea typeface="Roboto"/>
                <a:cs typeface="Roboto"/>
              </a:rPr>
              <a:t>Customer Functions:</a:t>
            </a:r>
            <a:endParaRPr lang="en-US" sz="2400" b="1">
              <a:latin typeface="Calibri"/>
              <a:ea typeface="Calibri"/>
              <a:cs typeface="Calibri"/>
            </a:endParaRPr>
          </a:p>
        </p:txBody>
      </p:sp>
      <p:sp>
        <p:nvSpPr>
          <p:cNvPr id="13" name="TextBox 12">
            <a:extLst>
              <a:ext uri="{FF2B5EF4-FFF2-40B4-BE49-F238E27FC236}">
                <a16:creationId xmlns:a16="http://schemas.microsoft.com/office/drawing/2014/main" id="{9907582D-7EA7-DC68-55A0-577934035009}"/>
              </a:ext>
            </a:extLst>
          </p:cNvPr>
          <p:cNvSpPr txBox="1"/>
          <p:nvPr/>
        </p:nvSpPr>
        <p:spPr>
          <a:xfrm>
            <a:off x="953070" y="1348500"/>
            <a:ext cx="8640560"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Arial"/>
              <a:buChar char="•"/>
            </a:pPr>
            <a:r>
              <a:rPr lang="en-US">
                <a:latin typeface="Calibri"/>
                <a:ea typeface="Roboto"/>
                <a:cs typeface="Roboto"/>
              </a:rPr>
              <a:t>Secure login and profile management.</a:t>
            </a:r>
            <a:endParaRPr lang="en-US">
              <a:latin typeface="Calibri"/>
              <a:ea typeface="Calibri"/>
              <a:cs typeface="Calibri"/>
            </a:endParaRPr>
          </a:p>
          <a:p>
            <a:pPr marL="171450" indent="-171450">
              <a:buFont typeface="Arial"/>
              <a:buChar char="•"/>
            </a:pPr>
            <a:r>
              <a:rPr lang="en-US">
                <a:latin typeface="Calibri"/>
                <a:ea typeface="Roboto"/>
                <a:cs typeface="Roboto"/>
              </a:rPr>
              <a:t>Online viewing invoices.</a:t>
            </a:r>
            <a:endParaRPr lang="en-US">
              <a:latin typeface="Calibri"/>
              <a:ea typeface="Calibri"/>
              <a:cs typeface="Calibri"/>
            </a:endParaRPr>
          </a:p>
          <a:p>
            <a:pPr marL="171450" indent="-171450">
              <a:buFont typeface="Arial"/>
              <a:buChar char="•"/>
            </a:pPr>
            <a:r>
              <a:rPr lang="en-US">
                <a:latin typeface="Calibri"/>
                <a:ea typeface="Roboto"/>
                <a:cs typeface="Roboto"/>
              </a:rPr>
              <a:t>Making one-time premium payments via integrated gateways (</a:t>
            </a:r>
            <a:r>
              <a:rPr lang="en-US" err="1">
                <a:latin typeface="Calibri"/>
                <a:ea typeface="Roboto"/>
                <a:cs typeface="Roboto"/>
              </a:rPr>
              <a:t>Razorpay</a:t>
            </a:r>
            <a:r>
              <a:rPr lang="en-US">
                <a:latin typeface="Calibri"/>
                <a:ea typeface="Roboto"/>
                <a:cs typeface="Roboto"/>
              </a:rPr>
              <a:t>).</a:t>
            </a:r>
            <a:endParaRPr lang="en-US">
              <a:latin typeface="Calibri"/>
              <a:ea typeface="Calibri"/>
              <a:cs typeface="Calibri"/>
            </a:endParaRPr>
          </a:p>
          <a:p>
            <a:pPr marL="171450" indent="-171450">
              <a:buFont typeface="Arial"/>
              <a:buChar char="•"/>
            </a:pPr>
            <a:r>
              <a:rPr lang="en-US">
                <a:latin typeface="Calibri"/>
                <a:ea typeface="Roboto"/>
                <a:cs typeface="Roboto"/>
              </a:rPr>
              <a:t>Setting up, enabling, and disabling automated (“auto-pay”) premium payments.</a:t>
            </a:r>
            <a:endParaRPr lang="en-US">
              <a:latin typeface="Calibri"/>
              <a:ea typeface="Calibri"/>
              <a:cs typeface="Calibri"/>
            </a:endParaRPr>
          </a:p>
          <a:p>
            <a:pPr marL="171450" indent="-171450">
              <a:buFont typeface="Arial"/>
              <a:buChar char="•"/>
            </a:pPr>
            <a:r>
              <a:rPr lang="en-US">
                <a:latin typeface="Calibri"/>
                <a:ea typeface="Roboto"/>
                <a:cs typeface="Roboto"/>
              </a:rPr>
              <a:t>Accessing comprehensive payment history.</a:t>
            </a:r>
            <a:endParaRPr lang="en-US">
              <a:latin typeface="Calibri"/>
              <a:ea typeface="Calibri"/>
              <a:cs typeface="Calibri"/>
            </a:endParaRPr>
          </a:p>
          <a:p>
            <a:pPr marL="171450" indent="-171450">
              <a:buFont typeface="Arial"/>
              <a:buChar char="•"/>
            </a:pPr>
            <a:r>
              <a:rPr lang="en-US">
                <a:latin typeface="Calibri"/>
                <a:ea typeface="Roboto"/>
                <a:cs typeface="Roboto"/>
              </a:rPr>
              <a:t>Receiving automated payment reminders(mail and </a:t>
            </a:r>
            <a:r>
              <a:rPr lang="en-US" err="1">
                <a:latin typeface="Calibri"/>
                <a:ea typeface="Roboto"/>
                <a:cs typeface="Roboto"/>
              </a:rPr>
              <a:t>sms</a:t>
            </a:r>
            <a:r>
              <a:rPr lang="en-US">
                <a:latin typeface="Calibri"/>
                <a:ea typeface="Roboto"/>
                <a:cs typeface="Roboto"/>
              </a:rPr>
              <a:t>).</a:t>
            </a:r>
            <a:endParaRPr lang="en-US">
              <a:latin typeface="Calibri"/>
              <a:ea typeface="Calibri"/>
              <a:cs typeface="Calibri"/>
            </a:endParaRPr>
          </a:p>
          <a:p>
            <a:pPr marL="171450" indent="-171450">
              <a:buFont typeface="Arial"/>
              <a:buChar char="•"/>
            </a:pPr>
            <a:r>
              <a:rPr lang="en-US">
                <a:latin typeface="Calibri"/>
                <a:ea typeface="Roboto"/>
                <a:cs typeface="Roboto"/>
              </a:rPr>
              <a:t>Receiving automated Invoice reminders(mail).</a:t>
            </a:r>
            <a:endParaRPr lang="en-US">
              <a:latin typeface="Calibri"/>
              <a:ea typeface="Calibri"/>
              <a:cs typeface="Calibri"/>
            </a:endParaRPr>
          </a:p>
          <a:p>
            <a:pPr marL="171450" indent="-171450">
              <a:buFont typeface="Arial"/>
              <a:buChar char="•"/>
            </a:pPr>
            <a:r>
              <a:rPr lang="en-US">
                <a:latin typeface="Calibri"/>
                <a:ea typeface="Roboto"/>
                <a:cs typeface="Roboto"/>
              </a:rPr>
              <a:t>Receiving automated Autopay reminders.</a:t>
            </a:r>
            <a:br>
              <a:rPr lang="en-US"/>
            </a:br>
            <a:endParaRPr lang="en-US">
              <a:latin typeface="Calibri"/>
              <a:ea typeface="Calibri"/>
              <a:cs typeface="Calibri"/>
            </a:endParaRPr>
          </a:p>
        </p:txBody>
      </p:sp>
      <p:sp>
        <p:nvSpPr>
          <p:cNvPr id="14" name="TextBox 13">
            <a:extLst>
              <a:ext uri="{FF2B5EF4-FFF2-40B4-BE49-F238E27FC236}">
                <a16:creationId xmlns:a16="http://schemas.microsoft.com/office/drawing/2014/main" id="{88BF2D02-120C-342F-5DEC-B5ECF1F0EE2F}"/>
              </a:ext>
            </a:extLst>
          </p:cNvPr>
          <p:cNvSpPr txBox="1"/>
          <p:nvPr/>
        </p:nvSpPr>
        <p:spPr>
          <a:xfrm>
            <a:off x="814069" y="3684734"/>
            <a:ext cx="409891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Calibri"/>
                <a:ea typeface="Roboto"/>
                <a:cs typeface="Roboto"/>
              </a:rPr>
              <a:t>Insurer Functions :</a:t>
            </a:r>
            <a:endParaRPr lang="en-US" sz="2400" b="1">
              <a:latin typeface="Calibri"/>
              <a:ea typeface="Calibri"/>
              <a:cs typeface="Calibri"/>
            </a:endParaRPr>
          </a:p>
        </p:txBody>
      </p:sp>
      <p:sp>
        <p:nvSpPr>
          <p:cNvPr id="15" name="TextBox 14">
            <a:extLst>
              <a:ext uri="{FF2B5EF4-FFF2-40B4-BE49-F238E27FC236}">
                <a16:creationId xmlns:a16="http://schemas.microsoft.com/office/drawing/2014/main" id="{30CB4E12-9B93-8400-8FA5-35DEB4D6020A}"/>
              </a:ext>
            </a:extLst>
          </p:cNvPr>
          <p:cNvSpPr txBox="1"/>
          <p:nvPr/>
        </p:nvSpPr>
        <p:spPr>
          <a:xfrm>
            <a:off x="956888" y="4198884"/>
            <a:ext cx="836920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latin typeface="Calibri"/>
                <a:ea typeface="Roboto"/>
                <a:cs typeface="Roboto"/>
              </a:rPr>
              <a:t>Assign Invoices</a:t>
            </a:r>
            <a:endParaRPr lang="en-US">
              <a:latin typeface="Calibri"/>
              <a:ea typeface="Calibri"/>
              <a:cs typeface="Calibri"/>
            </a:endParaRPr>
          </a:p>
          <a:p>
            <a:pPr marL="285750" indent="-285750">
              <a:buFont typeface="Arial"/>
              <a:buChar char="•"/>
            </a:pPr>
            <a:r>
              <a:rPr lang="en-US">
                <a:latin typeface="Calibri"/>
                <a:ea typeface="Roboto"/>
                <a:cs typeface="Roboto"/>
              </a:rPr>
              <a:t>Payment History</a:t>
            </a:r>
            <a:endParaRPr lang="en-US">
              <a:latin typeface="Calibri"/>
              <a:ea typeface="Calibri"/>
              <a:cs typeface="Calibri"/>
            </a:endParaRPr>
          </a:p>
          <a:p>
            <a:pPr marL="285750" indent="-285750">
              <a:buFont typeface="Arial"/>
              <a:buChar char="•"/>
            </a:pPr>
            <a:r>
              <a:rPr lang="en-US">
                <a:latin typeface="Calibri"/>
                <a:ea typeface="Roboto"/>
                <a:cs typeface="Roboto"/>
              </a:rPr>
              <a:t>Invoice History</a:t>
            </a:r>
            <a:endParaRPr lang="en-US">
              <a:latin typeface="Calibri"/>
              <a:ea typeface="Calibri"/>
              <a:cs typeface="Calibri"/>
            </a:endParaRPr>
          </a:p>
          <a:p>
            <a:pPr marL="285750" indent="-285750">
              <a:buFont typeface="Arial"/>
              <a:buChar char="•"/>
            </a:pPr>
            <a:r>
              <a:rPr lang="en-US">
                <a:latin typeface="Calibri"/>
                <a:ea typeface="Roboto"/>
                <a:cs typeface="Roboto"/>
              </a:rPr>
              <a:t>Manage Remainders(Send policy expiry mails)</a:t>
            </a:r>
            <a:endParaRPr lang="en-US">
              <a:latin typeface="Calibri"/>
              <a:ea typeface="Calibri"/>
              <a:cs typeface="Calibri"/>
            </a:endParaRPr>
          </a:p>
          <a:p>
            <a:pPr marL="285750" indent="-285750">
              <a:buFont typeface="Arial"/>
              <a:buChar char="•"/>
            </a:pPr>
            <a:r>
              <a:rPr lang="en-US">
                <a:latin typeface="Calibri"/>
                <a:ea typeface="Roboto"/>
                <a:cs typeface="Roboto"/>
              </a:rPr>
              <a:t>Pay by cash</a:t>
            </a:r>
            <a:endParaRPr lang="en-US">
              <a:latin typeface="Calibri"/>
              <a:ea typeface="Calibri"/>
              <a:cs typeface="Calibri"/>
            </a:endParaRPr>
          </a:p>
        </p:txBody>
      </p:sp>
    </p:spTree>
    <p:extLst>
      <p:ext uri="{BB962C8B-B14F-4D97-AF65-F5344CB8AC3E}">
        <p14:creationId xmlns:p14="http://schemas.microsoft.com/office/powerpoint/2010/main" val="3664019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9B75A6-0513-B471-17D4-D85DF1C670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4A827E-D9D5-7192-3168-D6690E3E3C5D}"/>
              </a:ext>
            </a:extLst>
          </p:cNvPr>
          <p:cNvSpPr>
            <a:spLocks noGrp="1"/>
          </p:cNvSpPr>
          <p:nvPr>
            <p:ph type="ctrTitle"/>
          </p:nvPr>
        </p:nvSpPr>
        <p:spPr>
          <a:xfrm>
            <a:off x="223520" y="75647"/>
            <a:ext cx="5212080" cy="741680"/>
          </a:xfrm>
        </p:spPr>
        <p:txBody>
          <a:bodyPr vert="horz" lIns="91440" tIns="45720" rIns="91440" bIns="45720" rtlCol="0" anchor="ctr">
            <a:normAutofit/>
          </a:bodyPr>
          <a:lstStyle/>
          <a:p>
            <a:pPr algn="l"/>
            <a:r>
              <a:rPr lang="en-US" sz="4500" b="1"/>
              <a:t>Key Functionalities</a:t>
            </a:r>
            <a:endParaRPr lang="en-US"/>
          </a:p>
        </p:txBody>
      </p:sp>
      <p:pic>
        <p:nvPicPr>
          <p:cNvPr id="4" name="Picture 3" descr="Logo&#10;&#10;Description automatically generated">
            <a:extLst>
              <a:ext uri="{FF2B5EF4-FFF2-40B4-BE49-F238E27FC236}">
                <a16:creationId xmlns:a16="http://schemas.microsoft.com/office/drawing/2014/main" id="{932668E5-7651-4A79-0E08-B8026B18E8E8}"/>
              </a:ext>
            </a:extLst>
          </p:cNvPr>
          <p:cNvPicPr>
            <a:picLocks noChangeAspect="1"/>
          </p:cNvPicPr>
          <p:nvPr/>
        </p:nvPicPr>
        <p:blipFill>
          <a:blip r:embed="rId2"/>
          <a:stretch>
            <a:fillRect/>
          </a:stretch>
        </p:blipFill>
        <p:spPr>
          <a:xfrm>
            <a:off x="9731772" y="199050"/>
            <a:ext cx="2228850" cy="485775"/>
          </a:xfrm>
          <a:prstGeom prst="rect">
            <a:avLst/>
          </a:prstGeom>
        </p:spPr>
      </p:pic>
      <p:grpSp>
        <p:nvGrpSpPr>
          <p:cNvPr id="5" name="Group 4">
            <a:extLst>
              <a:ext uri="{FF2B5EF4-FFF2-40B4-BE49-F238E27FC236}">
                <a16:creationId xmlns:a16="http://schemas.microsoft.com/office/drawing/2014/main" id="{CF9E372A-0116-3F03-0EAD-75AC2B34F394}"/>
              </a:ext>
            </a:extLst>
          </p:cNvPr>
          <p:cNvGrpSpPr/>
          <p:nvPr/>
        </p:nvGrpSpPr>
        <p:grpSpPr>
          <a:xfrm>
            <a:off x="225730" y="6183961"/>
            <a:ext cx="11731301" cy="500405"/>
            <a:chOff x="632130" y="7122454"/>
            <a:chExt cx="11691611" cy="643945"/>
          </a:xfrm>
        </p:grpSpPr>
        <p:grpSp>
          <p:nvGrpSpPr>
            <p:cNvPr id="6" name="Group 5">
              <a:extLst>
                <a:ext uri="{FF2B5EF4-FFF2-40B4-BE49-F238E27FC236}">
                  <a16:creationId xmlns:a16="http://schemas.microsoft.com/office/drawing/2014/main" id="{ADBC3816-2E45-9C32-C7E6-DED082CF7685}"/>
                </a:ext>
              </a:extLst>
            </p:cNvPr>
            <p:cNvGrpSpPr/>
            <p:nvPr/>
          </p:nvGrpSpPr>
          <p:grpSpPr>
            <a:xfrm>
              <a:off x="632130" y="7196670"/>
              <a:ext cx="11691611" cy="554421"/>
              <a:chOff x="632130" y="7196670"/>
              <a:chExt cx="11553746" cy="411521"/>
            </a:xfrm>
          </p:grpSpPr>
          <p:pic>
            <p:nvPicPr>
              <p:cNvPr id="9" name="Picture 8">
                <a:extLst>
                  <a:ext uri="{FF2B5EF4-FFF2-40B4-BE49-F238E27FC236}">
                    <a16:creationId xmlns:a16="http://schemas.microsoft.com/office/drawing/2014/main" id="{AB5D774C-ECBC-AB7B-3320-8A1E231CF3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a:extLst>
                  <a:ext uri="{FF2B5EF4-FFF2-40B4-BE49-F238E27FC236}">
                    <a16:creationId xmlns:a16="http://schemas.microsoft.com/office/drawing/2014/main" id="{D0CBF496-A24B-D6B9-3E84-98BCB3FFCF0D}"/>
                  </a:ext>
                </a:extLst>
              </p:cNvPr>
              <p:cNvGrpSpPr/>
              <p:nvPr/>
            </p:nvGrpSpPr>
            <p:grpSpPr>
              <a:xfrm>
                <a:off x="632130" y="7196670"/>
                <a:ext cx="11553746" cy="411521"/>
                <a:chOff x="632130" y="7196670"/>
                <a:chExt cx="8686800" cy="381006"/>
              </a:xfrm>
            </p:grpSpPr>
            <p:sp>
              <p:nvSpPr>
                <p:cNvPr id="11" name="Rectangle 10">
                  <a:extLst>
                    <a:ext uri="{FF2B5EF4-FFF2-40B4-BE49-F238E27FC236}">
                      <a16:creationId xmlns:a16="http://schemas.microsoft.com/office/drawing/2014/main" id="{4D7C936C-FAFC-C579-7387-6A0AED4D8FE0}"/>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2" name="Rectangle 11">
                  <a:extLst>
                    <a:ext uri="{FF2B5EF4-FFF2-40B4-BE49-F238E27FC236}">
                      <a16:creationId xmlns:a16="http://schemas.microsoft.com/office/drawing/2014/main" id="{0B2B86F3-C754-0EF6-FE2F-28F93DD5E169}"/>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7" name="Picture 6">
              <a:extLst>
                <a:ext uri="{FF2B5EF4-FFF2-40B4-BE49-F238E27FC236}">
                  <a16:creationId xmlns:a16="http://schemas.microsoft.com/office/drawing/2014/main" id="{E5D1C64B-AEFC-108F-06E5-222E141C70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18">
              <a:extLst>
                <a:ext uri="{FF2B5EF4-FFF2-40B4-BE49-F238E27FC236}">
                  <a16:creationId xmlns:a16="http://schemas.microsoft.com/office/drawing/2014/main" id="{E0C360BF-CD73-CBE3-0582-73301F9DC20D}"/>
                </a:ext>
              </a:extLst>
            </p:cNvPr>
            <p:cNvSpPr txBox="1"/>
            <p:nvPr/>
          </p:nvSpPr>
          <p:spPr>
            <a:xfrm>
              <a:off x="9389075" y="7122454"/>
              <a:ext cx="2778325" cy="523219"/>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sp>
        <p:nvSpPr>
          <p:cNvPr id="3" name="TextBox 2">
            <a:extLst>
              <a:ext uri="{FF2B5EF4-FFF2-40B4-BE49-F238E27FC236}">
                <a16:creationId xmlns:a16="http://schemas.microsoft.com/office/drawing/2014/main" id="{51C2CD5D-4A46-7BFA-7BA7-9843310D3D4A}"/>
              </a:ext>
            </a:extLst>
          </p:cNvPr>
          <p:cNvSpPr txBox="1"/>
          <p:nvPr/>
        </p:nvSpPr>
        <p:spPr>
          <a:xfrm>
            <a:off x="347331" y="914400"/>
            <a:ext cx="1132898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latin typeface="Calibri"/>
                <a:ea typeface="+mn-lt"/>
                <a:cs typeface="+mn-lt"/>
              </a:rPr>
              <a:t>Multiple Premium Payment Methods</a:t>
            </a:r>
            <a:endParaRPr lang="en-US" b="1">
              <a:latin typeface="Calibri"/>
              <a:ea typeface="Calibri"/>
              <a:cs typeface="Calibri"/>
            </a:endParaRPr>
          </a:p>
          <a:p>
            <a:pPr lvl="1"/>
            <a:r>
              <a:rPr lang="en-US">
                <a:latin typeface="Calibri"/>
                <a:ea typeface="+mn-lt"/>
                <a:cs typeface="+mn-lt"/>
              </a:rPr>
              <a:t>The portal supports instant one-time payments through integrated gateways (</a:t>
            </a:r>
            <a:r>
              <a:rPr lang="en-US" err="1">
                <a:latin typeface="Calibri"/>
                <a:ea typeface="+mn-lt"/>
                <a:cs typeface="+mn-lt"/>
              </a:rPr>
              <a:t>Razorpay</a:t>
            </a:r>
            <a:r>
              <a:rPr lang="en-US">
                <a:latin typeface="Calibri"/>
                <a:ea typeface="+mn-lt"/>
                <a:cs typeface="+mn-lt"/>
              </a:rPr>
              <a:t>/PayPal) and manual payments (cash), providing flexibility and convenience.</a:t>
            </a:r>
          </a:p>
        </p:txBody>
      </p:sp>
      <p:sp>
        <p:nvSpPr>
          <p:cNvPr id="14" name="TextBox 13">
            <a:extLst>
              <a:ext uri="{FF2B5EF4-FFF2-40B4-BE49-F238E27FC236}">
                <a16:creationId xmlns:a16="http://schemas.microsoft.com/office/drawing/2014/main" id="{B62BB19D-8FFA-462E-BDA5-223087D66C86}"/>
              </a:ext>
            </a:extLst>
          </p:cNvPr>
          <p:cNvSpPr txBox="1"/>
          <p:nvPr/>
        </p:nvSpPr>
        <p:spPr>
          <a:xfrm>
            <a:off x="347332" y="2030819"/>
            <a:ext cx="1108089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latin typeface="Calibri"/>
                <a:ea typeface="+mn-lt"/>
                <a:cs typeface="+mn-lt"/>
              </a:rPr>
              <a:t>Access to Comprehensive Payment History</a:t>
            </a:r>
            <a:endParaRPr lang="en-US" b="1">
              <a:latin typeface="Calibri"/>
              <a:ea typeface="Calibri"/>
              <a:cs typeface="Calibri"/>
            </a:endParaRPr>
          </a:p>
          <a:p>
            <a:r>
              <a:rPr lang="en-US" b="1"/>
              <a:t>         </a:t>
            </a:r>
            <a:endParaRPr lang="en-US">
              <a:ea typeface="+mn-lt"/>
              <a:cs typeface="+mn-lt"/>
            </a:endParaRPr>
          </a:p>
          <a:p>
            <a:endParaRPr lang="en-US"/>
          </a:p>
          <a:p>
            <a:endParaRPr lang="en-US"/>
          </a:p>
        </p:txBody>
      </p:sp>
      <p:sp>
        <p:nvSpPr>
          <p:cNvPr id="15" name="TextBox 14">
            <a:extLst>
              <a:ext uri="{FF2B5EF4-FFF2-40B4-BE49-F238E27FC236}">
                <a16:creationId xmlns:a16="http://schemas.microsoft.com/office/drawing/2014/main" id="{D31B1F6F-3931-F029-30CF-80FBA51110C4}"/>
              </a:ext>
            </a:extLst>
          </p:cNvPr>
          <p:cNvSpPr txBox="1"/>
          <p:nvPr/>
        </p:nvSpPr>
        <p:spPr>
          <a:xfrm>
            <a:off x="347331" y="2785548"/>
            <a:ext cx="1108089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Calibri"/>
                <a:ea typeface="Calibri"/>
                <a:cs typeface="Segoe UI"/>
              </a:rPr>
              <a:t>​</a:t>
            </a:r>
          </a:p>
          <a:p>
            <a:pPr marL="285750" indent="-285750">
              <a:buFont typeface="Arial"/>
              <a:buChar char="•"/>
            </a:pPr>
            <a:r>
              <a:rPr lang="en-US" b="1">
                <a:latin typeface="Calibri"/>
                <a:ea typeface="+mn-lt"/>
                <a:cs typeface="+mn-lt"/>
              </a:rPr>
              <a:t>Reminders for Payments and Invoices</a:t>
            </a:r>
            <a:endParaRPr lang="en-US" b="1">
              <a:latin typeface="Calibri"/>
              <a:ea typeface="Calibri"/>
              <a:cs typeface="Calibri"/>
            </a:endParaRPr>
          </a:p>
        </p:txBody>
      </p:sp>
      <p:sp>
        <p:nvSpPr>
          <p:cNvPr id="16" name="TextBox 15">
            <a:extLst>
              <a:ext uri="{FF2B5EF4-FFF2-40B4-BE49-F238E27FC236}">
                <a16:creationId xmlns:a16="http://schemas.microsoft.com/office/drawing/2014/main" id="{6D7DF6F2-F85B-11A9-E774-4F2CD824CD67}"/>
              </a:ext>
            </a:extLst>
          </p:cNvPr>
          <p:cNvSpPr txBox="1"/>
          <p:nvPr/>
        </p:nvSpPr>
        <p:spPr>
          <a:xfrm>
            <a:off x="703339" y="3432361"/>
            <a:ext cx="1078850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ea typeface="+mn-lt"/>
                <a:cs typeface="+mn-lt"/>
              </a:rPr>
              <a:t>Email and SMS notifications are sent automatically for upcoming premium due dates, invoice generation, payment receival, and policy renewal needs.</a:t>
            </a:r>
          </a:p>
        </p:txBody>
      </p:sp>
      <p:sp>
        <p:nvSpPr>
          <p:cNvPr id="17" name="TextBox 16">
            <a:extLst>
              <a:ext uri="{FF2B5EF4-FFF2-40B4-BE49-F238E27FC236}">
                <a16:creationId xmlns:a16="http://schemas.microsoft.com/office/drawing/2014/main" id="{51250A5A-5956-91F1-1017-F37063493C5F}"/>
              </a:ext>
            </a:extLst>
          </p:cNvPr>
          <p:cNvSpPr txBox="1"/>
          <p:nvPr/>
        </p:nvSpPr>
        <p:spPr>
          <a:xfrm>
            <a:off x="781494" y="2323214"/>
            <a:ext cx="1064673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ea typeface="+mn-lt"/>
                <a:cs typeface="+mn-lt"/>
              </a:rPr>
              <a:t>Complete history of all premium payments is available for review, with downloadable receipts and clear tracking of payment status.</a:t>
            </a:r>
          </a:p>
        </p:txBody>
      </p:sp>
      <p:sp>
        <p:nvSpPr>
          <p:cNvPr id="18" name="TextBox 17">
            <a:extLst>
              <a:ext uri="{FF2B5EF4-FFF2-40B4-BE49-F238E27FC236}">
                <a16:creationId xmlns:a16="http://schemas.microsoft.com/office/drawing/2014/main" id="{0E6D435D-D436-FFFA-83F7-B0EC15DE2788}"/>
              </a:ext>
            </a:extLst>
          </p:cNvPr>
          <p:cNvSpPr txBox="1"/>
          <p:nvPr/>
        </p:nvSpPr>
        <p:spPr>
          <a:xfrm>
            <a:off x="347330" y="4088945"/>
            <a:ext cx="438238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latin typeface="Calibri"/>
                <a:ea typeface="+mn-lt"/>
                <a:cs typeface="+mn-lt"/>
              </a:rPr>
              <a:t>Auto-Pay  Setup and Management</a:t>
            </a:r>
            <a:endParaRPr lang="en-US" b="1">
              <a:latin typeface="Calibri"/>
              <a:ea typeface="Calibri"/>
              <a:cs typeface="Calibri"/>
            </a:endParaRPr>
          </a:p>
        </p:txBody>
      </p:sp>
      <p:sp>
        <p:nvSpPr>
          <p:cNvPr id="19" name="TextBox 18">
            <a:extLst>
              <a:ext uri="{FF2B5EF4-FFF2-40B4-BE49-F238E27FC236}">
                <a16:creationId xmlns:a16="http://schemas.microsoft.com/office/drawing/2014/main" id="{BB9E8CC3-94F0-83C2-95E6-5C0AC895C33B}"/>
              </a:ext>
            </a:extLst>
          </p:cNvPr>
          <p:cNvSpPr txBox="1"/>
          <p:nvPr/>
        </p:nvSpPr>
        <p:spPr>
          <a:xfrm>
            <a:off x="761047" y="4451315"/>
            <a:ext cx="1066445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ea typeface="+mn-lt"/>
                <a:cs typeface="+mn-lt"/>
              </a:rPr>
              <a:t>Users can enable, manage, or disable automated recurring premium payments, reducing missed payments and ensuring consistent coverage.</a:t>
            </a:r>
          </a:p>
        </p:txBody>
      </p:sp>
      <p:sp>
        <p:nvSpPr>
          <p:cNvPr id="13" name="TextBox 12">
            <a:extLst>
              <a:ext uri="{FF2B5EF4-FFF2-40B4-BE49-F238E27FC236}">
                <a16:creationId xmlns:a16="http://schemas.microsoft.com/office/drawing/2014/main" id="{0D66EEF0-296F-B026-6A26-5D3776F95B4D}"/>
              </a:ext>
            </a:extLst>
          </p:cNvPr>
          <p:cNvSpPr txBox="1"/>
          <p:nvPr/>
        </p:nvSpPr>
        <p:spPr>
          <a:xfrm>
            <a:off x="367324" y="5095631"/>
            <a:ext cx="1115450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latin typeface="Calibri"/>
                <a:ea typeface="+mn-lt"/>
                <a:cs typeface="+mn-lt"/>
              </a:rPr>
              <a:t> Invoice Viewing</a:t>
            </a:r>
            <a:endParaRPr lang="en-US" b="1">
              <a:latin typeface="Calibri"/>
              <a:ea typeface="Calibri"/>
              <a:cs typeface="Calibri"/>
            </a:endParaRPr>
          </a:p>
          <a:p>
            <a:pPr algn="just"/>
            <a:endParaRPr lang="en-US">
              <a:latin typeface="Aptos"/>
              <a:ea typeface="Calibri"/>
              <a:cs typeface="Calibri"/>
            </a:endParaRPr>
          </a:p>
        </p:txBody>
      </p:sp>
      <p:sp>
        <p:nvSpPr>
          <p:cNvPr id="20" name="TextBox 19">
            <a:extLst>
              <a:ext uri="{FF2B5EF4-FFF2-40B4-BE49-F238E27FC236}">
                <a16:creationId xmlns:a16="http://schemas.microsoft.com/office/drawing/2014/main" id="{7F1C9FCD-114E-5371-517C-EB4D49F1A938}"/>
              </a:ext>
            </a:extLst>
          </p:cNvPr>
          <p:cNvSpPr txBox="1"/>
          <p:nvPr/>
        </p:nvSpPr>
        <p:spPr>
          <a:xfrm>
            <a:off x="797169" y="5418016"/>
            <a:ext cx="1066604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b="1">
                <a:latin typeface="Calibri"/>
                <a:cs typeface="Segoe UI"/>
              </a:rPr>
              <a:t> </a:t>
            </a:r>
            <a:r>
              <a:rPr lang="en-US">
                <a:latin typeface="Calibri"/>
                <a:cs typeface="Segoe UI"/>
              </a:rPr>
              <a:t>Members can view their current and past premium invoices, including detailed billing breakdowns for   each  insurance policy.</a:t>
            </a:r>
            <a:endParaRPr lang="en-US"/>
          </a:p>
        </p:txBody>
      </p:sp>
    </p:spTree>
    <p:extLst>
      <p:ext uri="{BB962C8B-B14F-4D97-AF65-F5344CB8AC3E}">
        <p14:creationId xmlns:p14="http://schemas.microsoft.com/office/powerpoint/2010/main" val="3870179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A3B98E-D7EA-A7C9-B1BF-6CD399AEBB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1B8CD6-5EE2-FE57-CBF4-9911E3DF296C}"/>
              </a:ext>
            </a:extLst>
          </p:cNvPr>
          <p:cNvSpPr>
            <a:spLocks noGrp="1"/>
          </p:cNvSpPr>
          <p:nvPr>
            <p:ph type="ctrTitle"/>
          </p:nvPr>
        </p:nvSpPr>
        <p:spPr>
          <a:xfrm>
            <a:off x="223520" y="199693"/>
            <a:ext cx="5232400" cy="741680"/>
          </a:xfrm>
        </p:spPr>
        <p:txBody>
          <a:bodyPr vert="horz" lIns="91440" tIns="45720" rIns="91440" bIns="45720" rtlCol="0" anchor="ctr">
            <a:normAutofit/>
          </a:bodyPr>
          <a:lstStyle/>
          <a:p>
            <a:r>
              <a:rPr lang="en-US" sz="4500" b="1"/>
              <a:t>System Architecture</a:t>
            </a:r>
            <a:endParaRPr lang="en-US"/>
          </a:p>
        </p:txBody>
      </p:sp>
      <p:sp>
        <p:nvSpPr>
          <p:cNvPr id="3" name="Subtitle 2">
            <a:extLst>
              <a:ext uri="{FF2B5EF4-FFF2-40B4-BE49-F238E27FC236}">
                <a16:creationId xmlns:a16="http://schemas.microsoft.com/office/drawing/2014/main" id="{0E8E2582-3DB8-C3EA-3517-451FFAE2CDA7}"/>
              </a:ext>
            </a:extLst>
          </p:cNvPr>
          <p:cNvSpPr>
            <a:spLocks noGrp="1"/>
          </p:cNvSpPr>
          <p:nvPr>
            <p:ph type="subTitle" idx="1"/>
          </p:nvPr>
        </p:nvSpPr>
        <p:spPr>
          <a:xfrm>
            <a:off x="241241" y="1291347"/>
            <a:ext cx="11724640" cy="4896802"/>
          </a:xfrm>
        </p:spPr>
        <p:txBody>
          <a:bodyPr vert="horz" lIns="91440" tIns="45720" rIns="91440" bIns="45720" rtlCol="0" anchor="ctr">
            <a:normAutofit/>
          </a:bodyPr>
          <a:lstStyle/>
          <a:p>
            <a:pPr marL="342900" indent="-342900" algn="l">
              <a:buFont typeface="Arial"/>
              <a:buChar char="•"/>
            </a:pPr>
            <a:r>
              <a:rPr lang="en-US" b="1">
                <a:ea typeface="+mn-lt"/>
                <a:cs typeface="+mn-lt"/>
              </a:rPr>
              <a:t>Database (MongoDB):</a:t>
            </a:r>
            <a:br>
              <a:rPr lang="en-US" sz="1200">
                <a:ea typeface="+mn-lt"/>
                <a:cs typeface="+mn-lt"/>
              </a:rPr>
            </a:br>
            <a:r>
              <a:rPr lang="en-US" sz="2000">
                <a:ea typeface="+mn-lt"/>
                <a:cs typeface="+mn-lt"/>
              </a:rPr>
              <a:t>Stores all payments, insurers, customers, invoices, policies, tax rates.</a:t>
            </a:r>
            <a:endParaRPr lang="en-US" sz="2000"/>
          </a:p>
          <a:p>
            <a:pPr marL="285750" indent="-285750" algn="l">
              <a:buFont typeface="Arial"/>
              <a:buChar char="•"/>
            </a:pPr>
            <a:r>
              <a:rPr lang="en-US" b="1">
                <a:ea typeface="+mn-lt"/>
                <a:cs typeface="+mn-lt"/>
              </a:rPr>
              <a:t>Backend (Spring Boot Microservices): </a:t>
            </a:r>
            <a:endParaRPr lang="en-US" sz="2500">
              <a:ea typeface="+mn-lt"/>
              <a:cs typeface="+mn-lt"/>
            </a:endParaRPr>
          </a:p>
          <a:p>
            <a:pPr algn="l"/>
            <a:r>
              <a:rPr lang="en-US" sz="2000">
                <a:ea typeface="+mn-lt"/>
                <a:cs typeface="+mn-lt"/>
              </a:rPr>
              <a:t>      REST APIs to manage data.</a:t>
            </a:r>
            <a:endParaRPr lang="en-US" sz="2000"/>
          </a:p>
          <a:p>
            <a:pPr algn="l">
              <a:buFont typeface="Arial"/>
              <a:buChar char="•"/>
            </a:pPr>
            <a:r>
              <a:rPr lang="en-US">
                <a:ea typeface="+mn-lt"/>
                <a:cs typeface="+mn-lt"/>
              </a:rPr>
              <a:t>   </a:t>
            </a:r>
            <a:r>
              <a:rPr lang="en-US" b="1">
                <a:ea typeface="+mn-lt"/>
                <a:cs typeface="+mn-lt"/>
              </a:rPr>
              <a:t>Frontend (React + MUI):</a:t>
            </a:r>
            <a:endParaRPr lang="en-US" b="1">
              <a:latin typeface="Aptos"/>
              <a:cs typeface="Times New Roman"/>
            </a:endParaRPr>
          </a:p>
          <a:p>
            <a:pPr algn="l"/>
            <a:r>
              <a:rPr lang="en-US"/>
              <a:t>   </a:t>
            </a:r>
            <a:r>
              <a:rPr lang="en-US" sz="2000"/>
              <a:t> </a:t>
            </a:r>
            <a:r>
              <a:rPr lang="en-US" sz="2000">
                <a:ea typeface="+mn-lt"/>
                <a:cs typeface="+mn-lt"/>
              </a:rPr>
              <a:t> Responsive user interface for assigning invoices, Paying invoices, </a:t>
            </a:r>
            <a:endParaRPr lang="en-US" sz="2000"/>
          </a:p>
          <a:p>
            <a:pPr algn="l"/>
            <a:r>
              <a:rPr lang="en-US" sz="2000">
                <a:ea typeface="+mn-lt"/>
                <a:cs typeface="+mn-lt"/>
              </a:rPr>
              <a:t>     Customer and Insurer dashboards for management tasks.</a:t>
            </a:r>
            <a:endParaRPr lang="en-US" sz="2000"/>
          </a:p>
          <a:p>
            <a:pPr algn="l"/>
            <a:endParaRPr lang="en-US" sz="2000"/>
          </a:p>
          <a:p>
            <a:pPr algn="l"/>
            <a:br>
              <a:rPr lang="en-US"/>
            </a:br>
            <a:endParaRPr lang="en-US"/>
          </a:p>
          <a:p>
            <a:pPr marL="285750" indent="-285750" algn="l">
              <a:buFont typeface="Arial"/>
              <a:buChar char="•"/>
            </a:pPr>
            <a:endParaRPr lang="en-US" sz="2500">
              <a:cs typeface="Times New Roman"/>
            </a:endParaRPr>
          </a:p>
          <a:p>
            <a:endParaRPr lang="en-US" sz="2500">
              <a:cs typeface="Times New Roman"/>
            </a:endParaRPr>
          </a:p>
        </p:txBody>
      </p:sp>
      <p:pic>
        <p:nvPicPr>
          <p:cNvPr id="4" name="Picture 3" descr="Logo&#10;&#10;Description automatically generated">
            <a:extLst>
              <a:ext uri="{FF2B5EF4-FFF2-40B4-BE49-F238E27FC236}">
                <a16:creationId xmlns:a16="http://schemas.microsoft.com/office/drawing/2014/main" id="{12F83ABA-FA62-EF1B-9B03-497B023A7546}"/>
              </a:ext>
            </a:extLst>
          </p:cNvPr>
          <p:cNvPicPr>
            <a:picLocks noChangeAspect="1"/>
          </p:cNvPicPr>
          <p:nvPr/>
        </p:nvPicPr>
        <p:blipFill>
          <a:blip r:embed="rId2"/>
          <a:stretch>
            <a:fillRect/>
          </a:stretch>
        </p:blipFill>
        <p:spPr>
          <a:xfrm>
            <a:off x="9731772" y="199050"/>
            <a:ext cx="2228850" cy="485775"/>
          </a:xfrm>
          <a:prstGeom prst="rect">
            <a:avLst/>
          </a:prstGeom>
        </p:spPr>
      </p:pic>
      <p:grpSp>
        <p:nvGrpSpPr>
          <p:cNvPr id="5" name="Group 4">
            <a:extLst>
              <a:ext uri="{FF2B5EF4-FFF2-40B4-BE49-F238E27FC236}">
                <a16:creationId xmlns:a16="http://schemas.microsoft.com/office/drawing/2014/main" id="{D47F22D2-6CA9-74C9-2C40-0F498D54C0F8}"/>
              </a:ext>
            </a:extLst>
          </p:cNvPr>
          <p:cNvGrpSpPr/>
          <p:nvPr/>
        </p:nvGrpSpPr>
        <p:grpSpPr>
          <a:xfrm>
            <a:off x="225730" y="6183961"/>
            <a:ext cx="11731301" cy="500405"/>
            <a:chOff x="632130" y="7122454"/>
            <a:chExt cx="11691611" cy="643945"/>
          </a:xfrm>
        </p:grpSpPr>
        <p:grpSp>
          <p:nvGrpSpPr>
            <p:cNvPr id="6" name="Group 5">
              <a:extLst>
                <a:ext uri="{FF2B5EF4-FFF2-40B4-BE49-F238E27FC236}">
                  <a16:creationId xmlns:a16="http://schemas.microsoft.com/office/drawing/2014/main" id="{B52DCA4E-A905-905A-476A-739C99346ECE}"/>
                </a:ext>
              </a:extLst>
            </p:cNvPr>
            <p:cNvGrpSpPr/>
            <p:nvPr/>
          </p:nvGrpSpPr>
          <p:grpSpPr>
            <a:xfrm>
              <a:off x="632130" y="7196670"/>
              <a:ext cx="11691611" cy="554421"/>
              <a:chOff x="632130" y="7196670"/>
              <a:chExt cx="11553746" cy="411521"/>
            </a:xfrm>
          </p:grpSpPr>
          <p:pic>
            <p:nvPicPr>
              <p:cNvPr id="9" name="Picture 8">
                <a:extLst>
                  <a:ext uri="{FF2B5EF4-FFF2-40B4-BE49-F238E27FC236}">
                    <a16:creationId xmlns:a16="http://schemas.microsoft.com/office/drawing/2014/main" id="{4860E245-B969-53EC-A0C2-5EB813C16A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a:extLst>
                  <a:ext uri="{FF2B5EF4-FFF2-40B4-BE49-F238E27FC236}">
                    <a16:creationId xmlns:a16="http://schemas.microsoft.com/office/drawing/2014/main" id="{39EE0DC9-36AF-6C3B-6618-9895445C80C5}"/>
                  </a:ext>
                </a:extLst>
              </p:cNvPr>
              <p:cNvGrpSpPr/>
              <p:nvPr/>
            </p:nvGrpSpPr>
            <p:grpSpPr>
              <a:xfrm>
                <a:off x="632130" y="7196670"/>
                <a:ext cx="11553746" cy="411521"/>
                <a:chOff x="632130" y="7196670"/>
                <a:chExt cx="8686800" cy="381006"/>
              </a:xfrm>
            </p:grpSpPr>
            <p:sp>
              <p:nvSpPr>
                <p:cNvPr id="11" name="Rectangle 10">
                  <a:extLst>
                    <a:ext uri="{FF2B5EF4-FFF2-40B4-BE49-F238E27FC236}">
                      <a16:creationId xmlns:a16="http://schemas.microsoft.com/office/drawing/2014/main" id="{D139F375-334D-5D55-8FE8-8B338309D41B}"/>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2" name="Rectangle 11">
                  <a:extLst>
                    <a:ext uri="{FF2B5EF4-FFF2-40B4-BE49-F238E27FC236}">
                      <a16:creationId xmlns:a16="http://schemas.microsoft.com/office/drawing/2014/main" id="{F23764AB-E01B-CCCF-D895-79280E64B5A4}"/>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7" name="Picture 6">
              <a:extLst>
                <a:ext uri="{FF2B5EF4-FFF2-40B4-BE49-F238E27FC236}">
                  <a16:creationId xmlns:a16="http://schemas.microsoft.com/office/drawing/2014/main" id="{44066A44-B985-2BC8-3447-FACDFB0543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18">
              <a:extLst>
                <a:ext uri="{FF2B5EF4-FFF2-40B4-BE49-F238E27FC236}">
                  <a16:creationId xmlns:a16="http://schemas.microsoft.com/office/drawing/2014/main" id="{293B368B-F0E4-0F43-989C-CB3EEE26D1F8}"/>
                </a:ext>
              </a:extLst>
            </p:cNvPr>
            <p:cNvSpPr txBox="1"/>
            <p:nvPr/>
          </p:nvSpPr>
          <p:spPr>
            <a:xfrm>
              <a:off x="9389075" y="7122454"/>
              <a:ext cx="2778325" cy="523219"/>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spTree>
    <p:extLst>
      <p:ext uri="{BB962C8B-B14F-4D97-AF65-F5344CB8AC3E}">
        <p14:creationId xmlns:p14="http://schemas.microsoft.com/office/powerpoint/2010/main" val="24265971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9277C2-B6C4-59AD-37FD-183242C00B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6417B2-463E-0A03-15F9-B1D6E51EA910}"/>
              </a:ext>
            </a:extLst>
          </p:cNvPr>
          <p:cNvSpPr>
            <a:spLocks noGrp="1"/>
          </p:cNvSpPr>
          <p:nvPr>
            <p:ph type="ctrTitle"/>
          </p:nvPr>
        </p:nvSpPr>
        <p:spPr>
          <a:xfrm>
            <a:off x="223520" y="4763"/>
            <a:ext cx="4785360" cy="741680"/>
          </a:xfrm>
        </p:spPr>
        <p:txBody>
          <a:bodyPr vert="horz" lIns="91440" tIns="45720" rIns="91440" bIns="45720" rtlCol="0" anchor="ctr">
            <a:normAutofit/>
          </a:bodyPr>
          <a:lstStyle/>
          <a:p>
            <a:r>
              <a:rPr lang="en-US" sz="4500" b="1"/>
              <a:t>Use Case Diagram</a:t>
            </a:r>
          </a:p>
        </p:txBody>
      </p:sp>
      <p:pic>
        <p:nvPicPr>
          <p:cNvPr id="4" name="Picture 3" descr="Logo&#10;&#10;Description automatically generated">
            <a:extLst>
              <a:ext uri="{FF2B5EF4-FFF2-40B4-BE49-F238E27FC236}">
                <a16:creationId xmlns:a16="http://schemas.microsoft.com/office/drawing/2014/main" id="{3DE3D21D-E925-F5FE-1F5C-C37066C1FF48}"/>
              </a:ext>
            </a:extLst>
          </p:cNvPr>
          <p:cNvPicPr>
            <a:picLocks noChangeAspect="1"/>
          </p:cNvPicPr>
          <p:nvPr/>
        </p:nvPicPr>
        <p:blipFill>
          <a:blip r:embed="rId2"/>
          <a:stretch>
            <a:fillRect/>
          </a:stretch>
        </p:blipFill>
        <p:spPr>
          <a:xfrm>
            <a:off x="9731772" y="199050"/>
            <a:ext cx="2228850" cy="485775"/>
          </a:xfrm>
          <a:prstGeom prst="rect">
            <a:avLst/>
          </a:prstGeom>
        </p:spPr>
      </p:pic>
      <p:grpSp>
        <p:nvGrpSpPr>
          <p:cNvPr id="5" name="Group 4">
            <a:extLst>
              <a:ext uri="{FF2B5EF4-FFF2-40B4-BE49-F238E27FC236}">
                <a16:creationId xmlns:a16="http://schemas.microsoft.com/office/drawing/2014/main" id="{D9FD8D65-DD5D-E4AA-F5B0-26DF6ADF4BAA}"/>
              </a:ext>
            </a:extLst>
          </p:cNvPr>
          <p:cNvGrpSpPr/>
          <p:nvPr/>
        </p:nvGrpSpPr>
        <p:grpSpPr>
          <a:xfrm>
            <a:off x="225730" y="6183961"/>
            <a:ext cx="11731301" cy="500405"/>
            <a:chOff x="632130" y="7122454"/>
            <a:chExt cx="11691611" cy="643945"/>
          </a:xfrm>
        </p:grpSpPr>
        <p:grpSp>
          <p:nvGrpSpPr>
            <p:cNvPr id="6" name="Group 5">
              <a:extLst>
                <a:ext uri="{FF2B5EF4-FFF2-40B4-BE49-F238E27FC236}">
                  <a16:creationId xmlns:a16="http://schemas.microsoft.com/office/drawing/2014/main" id="{172D620E-0B6B-5DB7-9882-0B4CF5E1262F}"/>
                </a:ext>
              </a:extLst>
            </p:cNvPr>
            <p:cNvGrpSpPr/>
            <p:nvPr/>
          </p:nvGrpSpPr>
          <p:grpSpPr>
            <a:xfrm>
              <a:off x="632130" y="7196670"/>
              <a:ext cx="11691611" cy="554421"/>
              <a:chOff x="632130" y="7196670"/>
              <a:chExt cx="11553746" cy="411521"/>
            </a:xfrm>
          </p:grpSpPr>
          <p:pic>
            <p:nvPicPr>
              <p:cNvPr id="9" name="Picture 8">
                <a:extLst>
                  <a:ext uri="{FF2B5EF4-FFF2-40B4-BE49-F238E27FC236}">
                    <a16:creationId xmlns:a16="http://schemas.microsoft.com/office/drawing/2014/main" id="{CD0011FD-FF91-17E6-69F6-2528A58ECC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a:extLst>
                  <a:ext uri="{FF2B5EF4-FFF2-40B4-BE49-F238E27FC236}">
                    <a16:creationId xmlns:a16="http://schemas.microsoft.com/office/drawing/2014/main" id="{8009E658-A6CE-E6D0-E591-4D917CF63F06}"/>
                  </a:ext>
                </a:extLst>
              </p:cNvPr>
              <p:cNvGrpSpPr/>
              <p:nvPr/>
            </p:nvGrpSpPr>
            <p:grpSpPr>
              <a:xfrm>
                <a:off x="632130" y="7196670"/>
                <a:ext cx="11553746" cy="411521"/>
                <a:chOff x="632130" y="7196670"/>
                <a:chExt cx="8686800" cy="381006"/>
              </a:xfrm>
            </p:grpSpPr>
            <p:sp>
              <p:nvSpPr>
                <p:cNvPr id="11" name="Rectangle 10">
                  <a:extLst>
                    <a:ext uri="{FF2B5EF4-FFF2-40B4-BE49-F238E27FC236}">
                      <a16:creationId xmlns:a16="http://schemas.microsoft.com/office/drawing/2014/main" id="{1DC44DE0-A39B-0187-1093-A96ED7CD7D4E}"/>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2" name="Rectangle 11">
                  <a:extLst>
                    <a:ext uri="{FF2B5EF4-FFF2-40B4-BE49-F238E27FC236}">
                      <a16:creationId xmlns:a16="http://schemas.microsoft.com/office/drawing/2014/main" id="{5F6993B3-45BC-5A8F-A368-E06D4FC16B7B}"/>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7" name="Picture 6">
              <a:extLst>
                <a:ext uri="{FF2B5EF4-FFF2-40B4-BE49-F238E27FC236}">
                  <a16:creationId xmlns:a16="http://schemas.microsoft.com/office/drawing/2014/main" id="{064E818B-D2FD-EF52-85C2-DC03CD6419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18">
              <a:extLst>
                <a:ext uri="{FF2B5EF4-FFF2-40B4-BE49-F238E27FC236}">
                  <a16:creationId xmlns:a16="http://schemas.microsoft.com/office/drawing/2014/main" id="{F05D1878-54C8-5257-2F2C-E4FA4DD67085}"/>
                </a:ext>
              </a:extLst>
            </p:cNvPr>
            <p:cNvSpPr txBox="1"/>
            <p:nvPr/>
          </p:nvSpPr>
          <p:spPr>
            <a:xfrm>
              <a:off x="9389075" y="7122454"/>
              <a:ext cx="2778325" cy="523219"/>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pic>
        <p:nvPicPr>
          <p:cNvPr id="3" name="Picture 2" descr="A diagram of a payment portal&#10;&#10;AI-generated content may be incorrect.">
            <a:extLst>
              <a:ext uri="{FF2B5EF4-FFF2-40B4-BE49-F238E27FC236}">
                <a16:creationId xmlns:a16="http://schemas.microsoft.com/office/drawing/2014/main" id="{A691C171-2A30-D7FD-A2C5-D4767D2B5C3A}"/>
              </a:ext>
            </a:extLst>
          </p:cNvPr>
          <p:cNvPicPr>
            <a:picLocks noChangeAspect="1"/>
          </p:cNvPicPr>
          <p:nvPr/>
        </p:nvPicPr>
        <p:blipFill>
          <a:blip r:embed="rId4"/>
          <a:stretch>
            <a:fillRect/>
          </a:stretch>
        </p:blipFill>
        <p:spPr>
          <a:xfrm>
            <a:off x="1189893" y="747713"/>
            <a:ext cx="9480059" cy="5440727"/>
          </a:xfrm>
          <a:prstGeom prst="rect">
            <a:avLst/>
          </a:prstGeom>
        </p:spPr>
      </p:pic>
    </p:spTree>
    <p:extLst>
      <p:ext uri="{BB962C8B-B14F-4D97-AF65-F5344CB8AC3E}">
        <p14:creationId xmlns:p14="http://schemas.microsoft.com/office/powerpoint/2010/main" val="3220541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9EE110-43D2-D8A4-5EB2-51708B0D08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E83F56-0EF5-7FC0-71BC-9C9A87DFC4B5}"/>
              </a:ext>
            </a:extLst>
          </p:cNvPr>
          <p:cNvSpPr>
            <a:spLocks noGrp="1"/>
          </p:cNvSpPr>
          <p:nvPr>
            <p:ph type="ctrTitle"/>
          </p:nvPr>
        </p:nvSpPr>
        <p:spPr>
          <a:xfrm>
            <a:off x="222250" y="530"/>
            <a:ext cx="2804584" cy="588434"/>
          </a:xfrm>
        </p:spPr>
        <p:txBody>
          <a:bodyPr vert="horz" lIns="91440" tIns="45720" rIns="91440" bIns="45720" rtlCol="0" anchor="ctr">
            <a:normAutofit fontScale="90000"/>
          </a:bodyPr>
          <a:lstStyle/>
          <a:p>
            <a:r>
              <a:rPr lang="en-US" sz="4500" b="1"/>
              <a:t>DB Diagram</a:t>
            </a:r>
          </a:p>
        </p:txBody>
      </p:sp>
      <p:pic>
        <p:nvPicPr>
          <p:cNvPr id="4" name="Picture 3" descr="Logo&#10;&#10;Description automatically generated">
            <a:extLst>
              <a:ext uri="{FF2B5EF4-FFF2-40B4-BE49-F238E27FC236}">
                <a16:creationId xmlns:a16="http://schemas.microsoft.com/office/drawing/2014/main" id="{F3F90C0D-9D0C-B6AF-3C7F-0053893A4CD2}"/>
              </a:ext>
            </a:extLst>
          </p:cNvPr>
          <p:cNvPicPr>
            <a:picLocks noChangeAspect="1"/>
          </p:cNvPicPr>
          <p:nvPr/>
        </p:nvPicPr>
        <p:blipFill>
          <a:blip r:embed="rId2"/>
          <a:stretch>
            <a:fillRect/>
          </a:stretch>
        </p:blipFill>
        <p:spPr>
          <a:xfrm>
            <a:off x="9731772" y="199050"/>
            <a:ext cx="2228850" cy="485775"/>
          </a:xfrm>
          <a:prstGeom prst="rect">
            <a:avLst/>
          </a:prstGeom>
        </p:spPr>
      </p:pic>
      <p:grpSp>
        <p:nvGrpSpPr>
          <p:cNvPr id="5" name="Group 4">
            <a:extLst>
              <a:ext uri="{FF2B5EF4-FFF2-40B4-BE49-F238E27FC236}">
                <a16:creationId xmlns:a16="http://schemas.microsoft.com/office/drawing/2014/main" id="{C66C90DF-5544-797F-F142-D5001D1BD9AC}"/>
              </a:ext>
            </a:extLst>
          </p:cNvPr>
          <p:cNvGrpSpPr/>
          <p:nvPr/>
        </p:nvGrpSpPr>
        <p:grpSpPr>
          <a:xfrm>
            <a:off x="225730" y="6175723"/>
            <a:ext cx="11731301" cy="508643"/>
            <a:chOff x="632130" y="7111853"/>
            <a:chExt cx="11691611" cy="654546"/>
          </a:xfrm>
        </p:grpSpPr>
        <p:grpSp>
          <p:nvGrpSpPr>
            <p:cNvPr id="6" name="Group 5">
              <a:extLst>
                <a:ext uri="{FF2B5EF4-FFF2-40B4-BE49-F238E27FC236}">
                  <a16:creationId xmlns:a16="http://schemas.microsoft.com/office/drawing/2014/main" id="{B53D648C-A275-C332-C8D3-426D8EBDAE28}"/>
                </a:ext>
              </a:extLst>
            </p:cNvPr>
            <p:cNvGrpSpPr/>
            <p:nvPr/>
          </p:nvGrpSpPr>
          <p:grpSpPr>
            <a:xfrm>
              <a:off x="632130" y="7196670"/>
              <a:ext cx="11691611" cy="554421"/>
              <a:chOff x="632130" y="7196670"/>
              <a:chExt cx="11553746" cy="411521"/>
            </a:xfrm>
          </p:grpSpPr>
          <p:pic>
            <p:nvPicPr>
              <p:cNvPr id="9" name="Picture 8">
                <a:extLst>
                  <a:ext uri="{FF2B5EF4-FFF2-40B4-BE49-F238E27FC236}">
                    <a16:creationId xmlns:a16="http://schemas.microsoft.com/office/drawing/2014/main" id="{657E81E1-8E26-F3AC-D15B-90DC892CC4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a:extLst>
                  <a:ext uri="{FF2B5EF4-FFF2-40B4-BE49-F238E27FC236}">
                    <a16:creationId xmlns:a16="http://schemas.microsoft.com/office/drawing/2014/main" id="{5FEDA84D-75C2-3D03-5A02-81F813299230}"/>
                  </a:ext>
                </a:extLst>
              </p:cNvPr>
              <p:cNvGrpSpPr/>
              <p:nvPr/>
            </p:nvGrpSpPr>
            <p:grpSpPr>
              <a:xfrm>
                <a:off x="632130" y="7196670"/>
                <a:ext cx="11553746" cy="411521"/>
                <a:chOff x="632130" y="7196670"/>
                <a:chExt cx="8686800" cy="381006"/>
              </a:xfrm>
            </p:grpSpPr>
            <p:sp>
              <p:nvSpPr>
                <p:cNvPr id="11" name="Rectangle 10">
                  <a:extLst>
                    <a:ext uri="{FF2B5EF4-FFF2-40B4-BE49-F238E27FC236}">
                      <a16:creationId xmlns:a16="http://schemas.microsoft.com/office/drawing/2014/main" id="{4AB6518E-3F9C-EF29-D55F-1D99BD5A2AFD}"/>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2" name="Rectangle 11">
                  <a:extLst>
                    <a:ext uri="{FF2B5EF4-FFF2-40B4-BE49-F238E27FC236}">
                      <a16:creationId xmlns:a16="http://schemas.microsoft.com/office/drawing/2014/main" id="{39F68A73-241A-3136-FF34-C8B2C2539295}"/>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7" name="Picture 6">
              <a:extLst>
                <a:ext uri="{FF2B5EF4-FFF2-40B4-BE49-F238E27FC236}">
                  <a16:creationId xmlns:a16="http://schemas.microsoft.com/office/drawing/2014/main" id="{852AFA52-AAFC-153C-3C9B-81000C62E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18">
              <a:extLst>
                <a:ext uri="{FF2B5EF4-FFF2-40B4-BE49-F238E27FC236}">
                  <a16:creationId xmlns:a16="http://schemas.microsoft.com/office/drawing/2014/main" id="{CA9126AD-992F-1C90-28D1-E2D6D98FEE5D}"/>
                </a:ext>
              </a:extLst>
            </p:cNvPr>
            <p:cNvSpPr txBox="1"/>
            <p:nvPr/>
          </p:nvSpPr>
          <p:spPr>
            <a:xfrm>
              <a:off x="9389075" y="7111853"/>
              <a:ext cx="2778325" cy="523219"/>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pic>
        <p:nvPicPr>
          <p:cNvPr id="13" name="Picture 12" descr="A screenshot of a computer&#10;&#10;AI-generated content may be incorrect.">
            <a:extLst>
              <a:ext uri="{FF2B5EF4-FFF2-40B4-BE49-F238E27FC236}">
                <a16:creationId xmlns:a16="http://schemas.microsoft.com/office/drawing/2014/main" id="{8D03AB7B-17C1-680D-F258-169BF117FA5E}"/>
              </a:ext>
            </a:extLst>
          </p:cNvPr>
          <p:cNvPicPr>
            <a:picLocks noChangeAspect="1"/>
          </p:cNvPicPr>
          <p:nvPr/>
        </p:nvPicPr>
        <p:blipFill>
          <a:blip r:embed="rId4"/>
          <a:stretch>
            <a:fillRect/>
          </a:stretch>
        </p:blipFill>
        <p:spPr>
          <a:xfrm>
            <a:off x="1306940" y="576384"/>
            <a:ext cx="9539044" cy="5363309"/>
          </a:xfrm>
          <a:prstGeom prst="rect">
            <a:avLst/>
          </a:prstGeom>
        </p:spPr>
      </p:pic>
    </p:spTree>
    <p:extLst>
      <p:ext uri="{BB962C8B-B14F-4D97-AF65-F5344CB8AC3E}">
        <p14:creationId xmlns:p14="http://schemas.microsoft.com/office/powerpoint/2010/main" val="1480287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CF154-8629-63B8-CF3D-A44678F9636B}"/>
              </a:ext>
            </a:extLst>
          </p:cNvPr>
          <p:cNvSpPr>
            <a:spLocks noGrp="1"/>
          </p:cNvSpPr>
          <p:nvPr>
            <p:ph type="title"/>
          </p:nvPr>
        </p:nvSpPr>
        <p:spPr/>
        <p:txBody>
          <a:bodyPr/>
          <a:lstStyle/>
          <a:p>
            <a:r>
              <a:rPr lang="en-US"/>
              <a:t>Documents</a:t>
            </a:r>
          </a:p>
        </p:txBody>
      </p:sp>
      <p:sp>
        <p:nvSpPr>
          <p:cNvPr id="3" name="Content Placeholder 2">
            <a:extLst>
              <a:ext uri="{FF2B5EF4-FFF2-40B4-BE49-F238E27FC236}">
                <a16:creationId xmlns:a16="http://schemas.microsoft.com/office/drawing/2014/main" id="{9629DF7A-F6A5-3002-3C5D-51DA2752E183}"/>
              </a:ext>
            </a:extLst>
          </p:cNvPr>
          <p:cNvSpPr>
            <a:spLocks noGrp="1"/>
          </p:cNvSpPr>
          <p:nvPr>
            <p:ph idx="1"/>
          </p:nvPr>
        </p:nvSpPr>
        <p:spPr/>
        <p:txBody>
          <a:bodyPr vert="horz" lIns="91440" tIns="45720" rIns="91440" bIns="45720" rtlCol="0" anchor="t">
            <a:normAutofit/>
          </a:bodyPr>
          <a:lstStyle/>
          <a:p>
            <a:r>
              <a:rPr lang="en-US">
                <a:hlinkClick r:id="rId2"/>
              </a:rPr>
              <a:t>SRS</a:t>
            </a:r>
            <a:endParaRPr lang="en-US"/>
          </a:p>
          <a:p>
            <a:r>
              <a:rPr lang="en-US" dirty="0">
                <a:hlinkClick r:id="rId3"/>
              </a:rPr>
              <a:t>HLD</a:t>
            </a:r>
          </a:p>
          <a:p>
            <a:r>
              <a:rPr lang="en-US">
                <a:hlinkClick r:id="rId4"/>
              </a:rPr>
              <a:t>LLD</a:t>
            </a:r>
          </a:p>
          <a:p>
            <a:r>
              <a:rPr lang="en-US" dirty="0">
                <a:hlinkClick r:id="rId5"/>
              </a:rPr>
              <a:t>QSC</a:t>
            </a:r>
          </a:p>
          <a:p>
            <a:r>
              <a:rPr lang="en-US" dirty="0">
                <a:hlinkClick r:id="rId6"/>
              </a:rPr>
              <a:t>TestReports</a:t>
            </a:r>
          </a:p>
        </p:txBody>
      </p:sp>
      <p:pic>
        <p:nvPicPr>
          <p:cNvPr id="5" name="Picture 4" descr="Logo&#10;&#10;Description automatically generated">
            <a:extLst>
              <a:ext uri="{FF2B5EF4-FFF2-40B4-BE49-F238E27FC236}">
                <a16:creationId xmlns:a16="http://schemas.microsoft.com/office/drawing/2014/main" id="{5DF03A35-584D-FA15-7BF1-A52B2B3130F1}"/>
              </a:ext>
            </a:extLst>
          </p:cNvPr>
          <p:cNvPicPr>
            <a:picLocks noChangeAspect="1"/>
          </p:cNvPicPr>
          <p:nvPr/>
        </p:nvPicPr>
        <p:blipFill>
          <a:blip r:embed="rId7"/>
          <a:stretch>
            <a:fillRect/>
          </a:stretch>
        </p:blipFill>
        <p:spPr>
          <a:xfrm>
            <a:off x="9731772" y="199050"/>
            <a:ext cx="2228850" cy="485775"/>
          </a:xfrm>
          <a:prstGeom prst="rect">
            <a:avLst/>
          </a:prstGeom>
        </p:spPr>
      </p:pic>
      <p:grpSp>
        <p:nvGrpSpPr>
          <p:cNvPr id="14" name="Group 13">
            <a:extLst>
              <a:ext uri="{FF2B5EF4-FFF2-40B4-BE49-F238E27FC236}">
                <a16:creationId xmlns:a16="http://schemas.microsoft.com/office/drawing/2014/main" id="{36A07273-82EC-5B3B-8BFC-68BA4D8BED48}"/>
              </a:ext>
            </a:extLst>
          </p:cNvPr>
          <p:cNvGrpSpPr/>
          <p:nvPr/>
        </p:nvGrpSpPr>
        <p:grpSpPr>
          <a:xfrm>
            <a:off x="225730" y="6192199"/>
            <a:ext cx="11731301" cy="492167"/>
            <a:chOff x="632130" y="7133055"/>
            <a:chExt cx="11691611" cy="633344"/>
          </a:xfrm>
        </p:grpSpPr>
        <p:grpSp>
          <p:nvGrpSpPr>
            <p:cNvPr id="7" name="Group 6">
              <a:extLst>
                <a:ext uri="{FF2B5EF4-FFF2-40B4-BE49-F238E27FC236}">
                  <a16:creationId xmlns:a16="http://schemas.microsoft.com/office/drawing/2014/main" id="{855EED82-0A70-B021-8C14-A5744C830EEE}"/>
                </a:ext>
              </a:extLst>
            </p:cNvPr>
            <p:cNvGrpSpPr/>
            <p:nvPr/>
          </p:nvGrpSpPr>
          <p:grpSpPr>
            <a:xfrm>
              <a:off x="632130" y="7196670"/>
              <a:ext cx="11691611" cy="554421"/>
              <a:chOff x="632130" y="7196670"/>
              <a:chExt cx="11553746" cy="411521"/>
            </a:xfrm>
          </p:grpSpPr>
          <p:pic>
            <p:nvPicPr>
              <p:cNvPr id="10" name="Picture 9">
                <a:extLst>
                  <a:ext uri="{FF2B5EF4-FFF2-40B4-BE49-F238E27FC236}">
                    <a16:creationId xmlns:a16="http://schemas.microsoft.com/office/drawing/2014/main" id="{56520A0C-B5C8-F08B-8619-DBCC0209C9B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1" name="Group 10">
                <a:extLst>
                  <a:ext uri="{FF2B5EF4-FFF2-40B4-BE49-F238E27FC236}">
                    <a16:creationId xmlns:a16="http://schemas.microsoft.com/office/drawing/2014/main" id="{6A9B3804-40AC-A98C-B166-698AD0685AED}"/>
                  </a:ext>
                </a:extLst>
              </p:cNvPr>
              <p:cNvGrpSpPr/>
              <p:nvPr/>
            </p:nvGrpSpPr>
            <p:grpSpPr>
              <a:xfrm>
                <a:off x="632130" y="7196670"/>
                <a:ext cx="11553746" cy="411521"/>
                <a:chOff x="632130" y="7196670"/>
                <a:chExt cx="8686800" cy="381006"/>
              </a:xfrm>
            </p:grpSpPr>
            <p:sp>
              <p:nvSpPr>
                <p:cNvPr id="12" name="Rectangle 11">
                  <a:extLst>
                    <a:ext uri="{FF2B5EF4-FFF2-40B4-BE49-F238E27FC236}">
                      <a16:creationId xmlns:a16="http://schemas.microsoft.com/office/drawing/2014/main" id="{5E08F691-593C-9C6C-DDDF-688CD28D5FD9}"/>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3" name="Rectangle 12">
                  <a:extLst>
                    <a:ext uri="{FF2B5EF4-FFF2-40B4-BE49-F238E27FC236}">
                      <a16:creationId xmlns:a16="http://schemas.microsoft.com/office/drawing/2014/main" id="{FA7644C4-1A4F-352C-38EE-C0BBBA247AEA}"/>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8" name="Picture 7">
              <a:extLst>
                <a:ext uri="{FF2B5EF4-FFF2-40B4-BE49-F238E27FC236}">
                  <a16:creationId xmlns:a16="http://schemas.microsoft.com/office/drawing/2014/main" id="{3F370216-B950-45E4-86D3-6552D308452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18">
              <a:extLst>
                <a:ext uri="{FF2B5EF4-FFF2-40B4-BE49-F238E27FC236}">
                  <a16:creationId xmlns:a16="http://schemas.microsoft.com/office/drawing/2014/main" id="{766C61B9-6DC8-3B30-D9D7-ECA6B66C57BE}"/>
                </a:ext>
              </a:extLst>
            </p:cNvPr>
            <p:cNvSpPr txBox="1"/>
            <p:nvPr/>
          </p:nvSpPr>
          <p:spPr>
            <a:xfrm>
              <a:off x="9389075" y="7133055"/>
              <a:ext cx="2778325" cy="523219"/>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spTree>
    <p:extLst>
      <p:ext uri="{BB962C8B-B14F-4D97-AF65-F5344CB8AC3E}">
        <p14:creationId xmlns:p14="http://schemas.microsoft.com/office/powerpoint/2010/main" val="547896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4720EE-DFF3-FF4E-6B9A-D9C9173F33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893862-9262-A4E8-7E29-AA352C79847D}"/>
              </a:ext>
            </a:extLst>
          </p:cNvPr>
          <p:cNvSpPr>
            <a:spLocks noGrp="1"/>
          </p:cNvSpPr>
          <p:nvPr>
            <p:ph type="title"/>
          </p:nvPr>
        </p:nvSpPr>
        <p:spPr/>
        <p:txBody>
          <a:bodyPr/>
          <a:lstStyle/>
          <a:p>
            <a:r>
              <a:rPr lang="en-US"/>
              <a:t>Q/A</a:t>
            </a:r>
          </a:p>
        </p:txBody>
      </p:sp>
      <p:pic>
        <p:nvPicPr>
          <p:cNvPr id="4" name="Content Placeholder 3" descr="A person raising his hand&#10;&#10;AI-generated content may be incorrect.">
            <a:extLst>
              <a:ext uri="{FF2B5EF4-FFF2-40B4-BE49-F238E27FC236}">
                <a16:creationId xmlns:a16="http://schemas.microsoft.com/office/drawing/2014/main" id="{9FFDEFFB-AC0C-F795-2E4C-61617C791512}"/>
              </a:ext>
            </a:extLst>
          </p:cNvPr>
          <p:cNvPicPr>
            <a:picLocks noGrp="1" noChangeAspect="1"/>
          </p:cNvPicPr>
          <p:nvPr>
            <p:ph idx="1"/>
          </p:nvPr>
        </p:nvPicPr>
        <p:blipFill>
          <a:blip r:embed="rId2"/>
          <a:stretch>
            <a:fillRect/>
          </a:stretch>
        </p:blipFill>
        <p:spPr>
          <a:xfrm>
            <a:off x="2888512" y="1570573"/>
            <a:ext cx="6096000" cy="4064000"/>
          </a:xfrm>
          <a:prstGeom prst="rect">
            <a:avLst/>
          </a:prstGeom>
        </p:spPr>
      </p:pic>
      <p:pic>
        <p:nvPicPr>
          <p:cNvPr id="5" name="Picture 4" descr="Logo&#10;&#10;Description automatically generated">
            <a:extLst>
              <a:ext uri="{FF2B5EF4-FFF2-40B4-BE49-F238E27FC236}">
                <a16:creationId xmlns:a16="http://schemas.microsoft.com/office/drawing/2014/main" id="{5540EDEE-AF01-65B6-2C14-2B3D3F4F66FF}"/>
              </a:ext>
            </a:extLst>
          </p:cNvPr>
          <p:cNvPicPr>
            <a:picLocks noChangeAspect="1"/>
          </p:cNvPicPr>
          <p:nvPr/>
        </p:nvPicPr>
        <p:blipFill>
          <a:blip r:embed="rId3"/>
          <a:stretch>
            <a:fillRect/>
          </a:stretch>
        </p:blipFill>
        <p:spPr>
          <a:xfrm>
            <a:off x="9731772" y="199050"/>
            <a:ext cx="2228850" cy="485775"/>
          </a:xfrm>
          <a:prstGeom prst="rect">
            <a:avLst/>
          </a:prstGeom>
        </p:spPr>
      </p:pic>
      <p:grpSp>
        <p:nvGrpSpPr>
          <p:cNvPr id="14" name="Group 13">
            <a:extLst>
              <a:ext uri="{FF2B5EF4-FFF2-40B4-BE49-F238E27FC236}">
                <a16:creationId xmlns:a16="http://schemas.microsoft.com/office/drawing/2014/main" id="{F20573D5-52C5-B569-DDC0-C6582F92E055}"/>
              </a:ext>
            </a:extLst>
          </p:cNvPr>
          <p:cNvGrpSpPr/>
          <p:nvPr/>
        </p:nvGrpSpPr>
        <p:grpSpPr>
          <a:xfrm>
            <a:off x="225730" y="6241621"/>
            <a:ext cx="11731301" cy="442739"/>
            <a:chOff x="632130" y="7196661"/>
            <a:chExt cx="11691611" cy="569738"/>
          </a:xfrm>
        </p:grpSpPr>
        <p:grpSp>
          <p:nvGrpSpPr>
            <p:cNvPr id="7" name="Group 6">
              <a:extLst>
                <a:ext uri="{FF2B5EF4-FFF2-40B4-BE49-F238E27FC236}">
                  <a16:creationId xmlns:a16="http://schemas.microsoft.com/office/drawing/2014/main" id="{F5BDCF08-BA54-7C30-9581-30248510E909}"/>
                </a:ext>
              </a:extLst>
            </p:cNvPr>
            <p:cNvGrpSpPr/>
            <p:nvPr/>
          </p:nvGrpSpPr>
          <p:grpSpPr>
            <a:xfrm>
              <a:off x="632130" y="7196670"/>
              <a:ext cx="11691611" cy="554421"/>
              <a:chOff x="632130" y="7196670"/>
              <a:chExt cx="11553746" cy="411521"/>
            </a:xfrm>
          </p:grpSpPr>
          <p:pic>
            <p:nvPicPr>
              <p:cNvPr id="10" name="Picture 9">
                <a:extLst>
                  <a:ext uri="{FF2B5EF4-FFF2-40B4-BE49-F238E27FC236}">
                    <a16:creationId xmlns:a16="http://schemas.microsoft.com/office/drawing/2014/main" id="{7A557B8F-8433-BA8E-EA05-0ACDFB8781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349" y="7196679"/>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1" name="Group 10">
                <a:extLst>
                  <a:ext uri="{FF2B5EF4-FFF2-40B4-BE49-F238E27FC236}">
                    <a16:creationId xmlns:a16="http://schemas.microsoft.com/office/drawing/2014/main" id="{888ACD43-B2ED-B193-0426-141B45CE1C67}"/>
                  </a:ext>
                </a:extLst>
              </p:cNvPr>
              <p:cNvGrpSpPr/>
              <p:nvPr/>
            </p:nvGrpSpPr>
            <p:grpSpPr>
              <a:xfrm>
                <a:off x="632130" y="7196670"/>
                <a:ext cx="11553746" cy="411521"/>
                <a:chOff x="632130" y="7196670"/>
                <a:chExt cx="8686800" cy="381006"/>
              </a:xfrm>
            </p:grpSpPr>
            <p:sp>
              <p:nvSpPr>
                <p:cNvPr id="12" name="Rectangle 11">
                  <a:extLst>
                    <a:ext uri="{FF2B5EF4-FFF2-40B4-BE49-F238E27FC236}">
                      <a16:creationId xmlns:a16="http://schemas.microsoft.com/office/drawing/2014/main" id="{AD7286C1-309D-C48B-F974-C1798DBD760D}"/>
                    </a:ext>
                  </a:extLst>
                </p:cNvPr>
                <p:cNvSpPr/>
                <p:nvPr/>
              </p:nvSpPr>
              <p:spPr>
                <a:xfrm>
                  <a:off x="3451530" y="7196670"/>
                  <a:ext cx="5867400" cy="381000"/>
                </a:xfrm>
                <a:prstGeom prst="rect">
                  <a:avLst/>
                </a:prstGeom>
                <a:solidFill>
                  <a:srgbClr val="2B30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sp>
              <p:nvSpPr>
                <p:cNvPr id="13" name="Rectangle 12">
                  <a:extLst>
                    <a:ext uri="{FF2B5EF4-FFF2-40B4-BE49-F238E27FC236}">
                      <a16:creationId xmlns:a16="http://schemas.microsoft.com/office/drawing/2014/main" id="{64494232-F8BA-2706-4607-364EE29E34AC}"/>
                    </a:ext>
                  </a:extLst>
                </p:cNvPr>
                <p:cNvSpPr/>
                <p:nvPr/>
              </p:nvSpPr>
              <p:spPr>
                <a:xfrm>
                  <a:off x="632130" y="7196676"/>
                  <a:ext cx="2819400" cy="381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lt1"/>
                      </a:solidFill>
                      <a:latin typeface="+mn-lt"/>
                      <a:ea typeface="+mn-ea"/>
                      <a:cs typeface="+mn-cs"/>
                      <a:sym typeface="Arial"/>
                    </a:defRPr>
                  </a:lvl9pPr>
                </a:lstStyle>
                <a:p>
                  <a:pPr algn="ctr"/>
                  <a:endParaRPr lang="en-IN"/>
                </a:p>
              </p:txBody>
            </p:sp>
          </p:grpSp>
        </p:grpSp>
        <p:pic>
          <p:nvPicPr>
            <p:cNvPr id="8" name="Picture 7">
              <a:extLst>
                <a:ext uri="{FF2B5EF4-FFF2-40B4-BE49-F238E27FC236}">
                  <a16:creationId xmlns:a16="http://schemas.microsoft.com/office/drawing/2014/main" id="{89FAD141-8910-2F21-95D6-01E2DF06DF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0946" y="7375874"/>
              <a:ext cx="3749675" cy="39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18">
              <a:extLst>
                <a:ext uri="{FF2B5EF4-FFF2-40B4-BE49-F238E27FC236}">
                  <a16:creationId xmlns:a16="http://schemas.microsoft.com/office/drawing/2014/main" id="{8E9348C7-65D0-3AAF-94BD-32766059974B}"/>
                </a:ext>
              </a:extLst>
            </p:cNvPr>
            <p:cNvSpPr txBox="1"/>
            <p:nvPr/>
          </p:nvSpPr>
          <p:spPr>
            <a:xfrm>
              <a:off x="9389075" y="7196661"/>
              <a:ext cx="2778325" cy="523220"/>
            </a:xfrm>
            <a:prstGeom prst="rect">
              <a:avLst/>
            </a:prstGeom>
            <a:noFill/>
          </p:spPr>
          <p:txBody>
            <a:bodyPr wrap="none" rtlCol="0">
              <a:spAutoFit/>
            </a:bodyPr>
            <a:lstStyle>
              <a:defPPr marR="0" lvl="0" algn="l" rtl="0">
                <a:lnSpc>
                  <a:spcPct val="100000"/>
                </a:lnSpc>
                <a:spcBef>
                  <a:spcPts val="0"/>
                </a:spcBef>
                <a:spcAft>
                  <a:spcPts val="0"/>
                </a:spcAft>
                <a:defRPr lang="en-US"/>
              </a:defPPr>
              <a:lvl1pPr marL="0" marR="0" lvl="0"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1pPr>
              <a:lvl2pPr marL="457200" marR="0" lvl="1"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2pPr>
              <a:lvl3pPr marL="914400" marR="0" lvl="2"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3pPr>
              <a:lvl4pPr marL="1371600" marR="0" lvl="3"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4pPr>
              <a:lvl5pPr marL="1828800" marR="0" lvl="4"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5pPr>
              <a:lvl6pPr marL="2286000" marR="0" lvl="5"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6pPr>
              <a:lvl7pPr marL="2743200" marR="0" lvl="6"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7pPr>
              <a:lvl8pPr marL="3200400" marR="0" lvl="7"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8pPr>
              <a:lvl9pPr marL="3657600" marR="0" lvl="8" algn="l" defTabSz="914400" rtl="0" eaLnBrk="1" latinLnBrk="0" hangingPunct="1">
                <a:lnSpc>
                  <a:spcPct val="100000"/>
                </a:lnSpc>
                <a:spcBef>
                  <a:spcPts val="0"/>
                </a:spcBef>
                <a:spcAft>
                  <a:spcPts val="0"/>
                </a:spcAft>
                <a:buClr>
                  <a:srgbClr val="000000"/>
                </a:buClr>
                <a:buFont typeface="Arial"/>
                <a:defRPr sz="1800" b="0" i="0" u="none" strike="noStrike" kern="1200" cap="none">
                  <a:solidFill>
                    <a:schemeClr val="tx1"/>
                  </a:solidFill>
                  <a:latin typeface="+mn-lt"/>
                  <a:ea typeface="+mn-ea"/>
                  <a:cs typeface="+mn-cs"/>
                  <a:sym typeface="Arial"/>
                </a:defRPr>
              </a:lvl9pPr>
            </a:lstStyle>
            <a:p>
              <a:r>
                <a:rPr lang="en-US" sz="2800" b="1">
                  <a:solidFill>
                    <a:schemeClr val="bg1"/>
                  </a:solidFill>
                </a:rPr>
                <a:t>Simple Solutions!</a:t>
              </a:r>
            </a:p>
          </p:txBody>
        </p:sp>
      </p:grpSp>
    </p:spTree>
    <p:extLst>
      <p:ext uri="{BB962C8B-B14F-4D97-AF65-F5344CB8AC3E}">
        <p14:creationId xmlns:p14="http://schemas.microsoft.com/office/powerpoint/2010/main" val="2119756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CAPSTONE PROJECT</vt:lpstr>
      <vt:lpstr>Project Overview</vt:lpstr>
      <vt:lpstr>Actors &amp; Their Roles</vt:lpstr>
      <vt:lpstr>Key Functionalities</vt:lpstr>
      <vt:lpstr>System Architecture</vt:lpstr>
      <vt:lpstr>Use Case Diagram</vt:lpstr>
      <vt:lpstr>DB Diagram</vt:lpstr>
      <vt:lpstr>Documents</vt:lpstr>
      <vt:lpstr>Q/A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
  <cp:revision>7</cp:revision>
  <dcterms:created xsi:type="dcterms:W3CDTF">2025-07-23T04:22:15Z</dcterms:created>
  <dcterms:modified xsi:type="dcterms:W3CDTF">2025-08-16T06:33:33Z</dcterms:modified>
</cp:coreProperties>
</file>